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6" r:id="rId3"/>
    <p:sldId id="257" r:id="rId4"/>
    <p:sldId id="282" r:id="rId5"/>
    <p:sldId id="281" r:id="rId6"/>
    <p:sldId id="283" r:id="rId7"/>
    <p:sldId id="293" r:id="rId8"/>
    <p:sldId id="292" r:id="rId9"/>
    <p:sldId id="294" r:id="rId10"/>
    <p:sldId id="296" r:id="rId11"/>
    <p:sldId id="295" r:id="rId12"/>
    <p:sldId id="297" r:id="rId13"/>
    <p:sldId id="284" r:id="rId14"/>
    <p:sldId id="286" r:id="rId15"/>
    <p:sldId id="287" r:id="rId16"/>
    <p:sldId id="288" r:id="rId17"/>
    <p:sldId id="303" r:id="rId18"/>
    <p:sldId id="290" r:id="rId19"/>
    <p:sldId id="298" r:id="rId20"/>
    <p:sldId id="289" r:id="rId21"/>
    <p:sldId id="291" r:id="rId22"/>
    <p:sldId id="299" r:id="rId23"/>
    <p:sldId id="300" r:id="rId24"/>
    <p:sldId id="301" r:id="rId25"/>
    <p:sldId id="302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6" r:id="rId37"/>
    <p:sldId id="314" r:id="rId38"/>
    <p:sldId id="315" r:id="rId39"/>
    <p:sldId id="317" r:id="rId40"/>
    <p:sldId id="323" r:id="rId41"/>
    <p:sldId id="320" r:id="rId42"/>
    <p:sldId id="318" r:id="rId43"/>
    <p:sldId id="319" r:id="rId44"/>
    <p:sldId id="321" r:id="rId45"/>
    <p:sldId id="322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6" r:id="rId58"/>
    <p:sldId id="335" r:id="rId59"/>
    <p:sldId id="337" r:id="rId60"/>
    <p:sldId id="338" r:id="rId61"/>
    <p:sldId id="339" r:id="rId62"/>
    <p:sldId id="340" r:id="rId63"/>
    <p:sldId id="355" r:id="rId64"/>
    <p:sldId id="356" r:id="rId65"/>
    <p:sldId id="341" r:id="rId66"/>
    <p:sldId id="342" r:id="rId67"/>
    <p:sldId id="343" r:id="rId68"/>
    <p:sldId id="344" r:id="rId69"/>
    <p:sldId id="345" r:id="rId70"/>
    <p:sldId id="348" r:id="rId71"/>
    <p:sldId id="349" r:id="rId72"/>
    <p:sldId id="350" r:id="rId73"/>
    <p:sldId id="351" r:id="rId74"/>
    <p:sldId id="352" r:id="rId75"/>
    <p:sldId id="353" r:id="rId76"/>
    <p:sldId id="357" r:id="rId77"/>
    <p:sldId id="285" r:id="rId78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2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4000" cy="6858000"/>
            <a:chOff x="-1574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/>
                <a:srgbClr val="FFFFFF"/>
              </a:duotone>
              <a:lum bright="-10000"/>
            </a:blip>
            <a:stretch>
              <a:fillRect/>
            </a:stretch>
          </p:blipFill>
          <p:spPr>
            <a:xfrm>
              <a:off x="-1574" y="381000"/>
              <a:ext cx="9144000" cy="6093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hape 20"/>
          <p:cNvSpPr>
            <a:spLocks noGrp="1"/>
          </p:cNvSpPr>
          <p:nvPr>
            <p:ph type="title"/>
          </p:nvPr>
        </p:nvSpPr>
        <p:spPr>
          <a:xfrm>
            <a:off x="704850" y="4705165"/>
            <a:ext cx="7772400" cy="1447060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1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337351" y="1460702"/>
            <a:ext cx="8495931" cy="2674054"/>
          </a:xfrm>
        </p:spPr>
        <p:txBody>
          <a:bodyPr anchor="b" anchorCtr="0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bg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23742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177553" y="1600200"/>
            <a:ext cx="8851037" cy="5121275"/>
          </a:xfrm>
        </p:spPr>
        <p:txBody>
          <a:bodyPr/>
          <a:lstStyle>
            <a:lvl1pPr marL="342900" indent="-342900">
              <a:defRPr lang="zh-TW" altLang="en-US" sz="4000" b="1" kern="1200" dirty="0" smtClean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marL="342900" lvl="0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按一下以編輯母片文字樣式</a:t>
            </a:r>
          </a:p>
          <a:p>
            <a:pPr marL="342900" lvl="1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第二層</a:t>
            </a:r>
          </a:p>
          <a:p>
            <a:pPr marL="342900" lvl="2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第三層</a:t>
            </a:r>
          </a:p>
          <a:p>
            <a:pPr marL="342900" lvl="3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第四層</a:t>
            </a:r>
          </a:p>
          <a:p>
            <a:pPr marL="342900" lvl="4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>
          <a:xfrm>
            <a:off x="275208" y="152400"/>
            <a:ext cx="8753382" cy="1265238"/>
          </a:xfrm>
        </p:spPr>
        <p:txBody>
          <a:bodyPr>
            <a:normAutofit/>
          </a:bodyPr>
          <a:lstStyle>
            <a:lvl1pPr algn="ctr">
              <a:defRPr sz="4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89080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4000" cy="6858000"/>
            <a:chOff x="-1574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/>
                <a:srgbClr val="FFFFFF"/>
              </a:duotone>
              <a:lum bright="-10000"/>
            </a:blip>
            <a:stretch>
              <a:fillRect/>
            </a:stretch>
          </p:blipFill>
          <p:spPr>
            <a:xfrm>
              <a:off x="-1574" y="381000"/>
              <a:ext cx="9144000" cy="6093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337351" y="1460702"/>
            <a:ext cx="8495931" cy="2674054"/>
          </a:xfrm>
        </p:spPr>
        <p:txBody>
          <a:bodyPr anchor="b" anchorCtr="0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bg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06956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小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5574" cy="6858000"/>
            <a:chOff x="-1574" y="0"/>
            <a:chExt cx="9145574" cy="6858000"/>
          </a:xfrm>
        </p:grpSpPr>
        <p:sp>
          <p:nvSpPr>
            <p:cNvPr id="18" name="Rectangle 17"/>
            <p:cNvSpPr/>
            <p:nvPr/>
          </p:nvSpPr>
          <p:spPr>
            <a:xfrm>
              <a:off x="0" y="381000"/>
              <a:ext cx="9144000" cy="6096000"/>
            </a:xfrm>
            <a:prstGeom prst="rect">
              <a:avLst/>
            </a:prstGeom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shade val="75000"/>
                  </a:schemeClr>
                </a:gs>
              </a:gsLst>
              <a:path path="circle">
                <a:fillToRect l="100000" t="100000" r="100000" b="100000"/>
              </a:path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722313" y="4505325"/>
            <a:ext cx="7772400" cy="1362075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1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1760955"/>
            <a:ext cx="7772400" cy="2645945"/>
          </a:xfrm>
        </p:spPr>
        <p:txBody>
          <a:bodyPr anchor="b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4810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小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148" y="0"/>
            <a:ext cx="9145574" cy="6858000"/>
            <a:chOff x="-1574" y="0"/>
            <a:chExt cx="9145574" cy="6858000"/>
          </a:xfrm>
        </p:grpSpPr>
        <p:sp>
          <p:nvSpPr>
            <p:cNvPr id="18" name="Rectangle 17"/>
            <p:cNvSpPr/>
            <p:nvPr/>
          </p:nvSpPr>
          <p:spPr>
            <a:xfrm>
              <a:off x="0" y="381000"/>
              <a:ext cx="9144000" cy="6096000"/>
            </a:xfrm>
            <a:prstGeom prst="rect">
              <a:avLst/>
            </a:prstGeom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shade val="75000"/>
                  </a:schemeClr>
                </a:gs>
              </a:gsLst>
              <a:path path="circle">
                <a:fillToRect l="100000" t="100000" r="100000" b="100000"/>
              </a:path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1760955"/>
            <a:ext cx="7772400" cy="2645945"/>
          </a:xfrm>
        </p:spPr>
        <p:txBody>
          <a:bodyPr anchor="b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1884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6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8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1506538"/>
            <a:chOff x="0" y="0"/>
            <a:chExt cx="9144000" cy="1506538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/>
                <a:srgbClr val="FFFFFF"/>
              </a:duotone>
            </a:blip>
            <a:srcRect/>
            <a:stretch>
              <a:fillRect/>
            </a:stretch>
          </p:blipFill>
          <p:spPr>
            <a:xfrm>
              <a:off x="0" y="1"/>
              <a:ext cx="9144000" cy="1419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0" y="0"/>
              <a:ext cx="9144000" cy="1447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49000">
                  <a:schemeClr val="accent1">
                    <a:tint val="20000"/>
                    <a:alpha val="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0" y="142875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504950"/>
              <a:ext cx="9144000" cy="1588"/>
            </a:xfrm>
            <a:prstGeom prst="line">
              <a:avLst/>
            </a:prstGeom>
            <a:ln w="158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91494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rtl="0" eaLnBrk="1" latinLnBrk="0" hangingPunct="1">
        <a:spcBef>
          <a:spcPct val="0"/>
        </a:spcBef>
        <a:buNone/>
        <a:defRPr kumimoji="0" lang="zh-TW" sz="4000" b="0" u="none" strike="noStrike" kern="1200" cap="none" spc="0" normalizeH="0" baseline="0">
          <a:ln>
            <a:noFill/>
          </a:ln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uLnTx/>
          <a:uFillTx/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spcAft>
          <a:spcPts val="400"/>
        </a:spcAft>
        <a:buFont typeface="Arial"/>
        <a:buChar char="•"/>
        <a:defRPr lang="zh-TW" sz="2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lang="zh-TW" sz="24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nalytics.googl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nalytics.google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cwntut.github.io/hw4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cwntut.github.io/hw4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cwntut.github.io/hw4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tagassistant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ccwntut.github.io/hw3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陳擎文</a:t>
            </a:r>
            <a:endParaRPr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4679D00-14B7-4FA6-83AE-A96754E50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GA</a:t>
            </a:r>
            <a:r>
              <a:rPr lang="zh-CN" altLang="en-US" dirty="0"/>
              <a:t>操作說明</a:t>
            </a:r>
            <a:r>
              <a:rPr lang="en-US" altLang="zh-CN" dirty="0"/>
              <a:t>(1)</a:t>
            </a:r>
            <a:endParaRPr lang="zh-TW" altLang="en-US" sz="4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766" y="819679"/>
            <a:ext cx="8495931" cy="403512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TW" altLang="en-US" sz="4800" u="sng" dirty="0"/>
              <a:t>☎</a:t>
            </a:r>
            <a:r>
              <a:rPr lang="zh-CN" altLang="en-US" sz="4800" u="sng" dirty="0"/>
              <a:t>重要觀念：</a:t>
            </a:r>
            <a:endParaRPr lang="en-US" altLang="zh-CN" sz="4800" u="sng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操作</a:t>
            </a:r>
            <a:r>
              <a:rPr lang="en-US" altLang="zh-CN" dirty="0"/>
              <a:t>GA</a:t>
            </a:r>
            <a:r>
              <a:rPr lang="zh-CN" altLang="en-US" dirty="0"/>
              <a:t>帳戶的</a:t>
            </a:r>
            <a:endParaRPr lang="en-US" altLang="zh-CN" dirty="0"/>
          </a:p>
          <a:p>
            <a:r>
              <a:rPr lang="zh-CN" altLang="en-US" dirty="0"/>
              <a:t>三個工作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820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924893-0905-4BD4-A052-5F53EBC28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F1A9C23-C495-418F-8AD2-DC036EFF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</a:t>
            </a:r>
            <a:r>
              <a:rPr lang="en-US" altLang="zh-CN" dirty="0"/>
              <a:t>GA</a:t>
            </a:r>
            <a:r>
              <a:rPr lang="zh-CN" altLang="en-US" dirty="0"/>
              <a:t>帳戶的三個工作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C4DA29-0127-400C-9FA9-610072786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" y="1600200"/>
            <a:ext cx="9144000" cy="47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3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924893-0905-4BD4-A052-5F53EBC28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工作</a:t>
            </a:r>
            <a:r>
              <a:rPr lang="en-US" altLang="zh-CN" sz="3200" dirty="0"/>
              <a:t>1</a:t>
            </a:r>
            <a:r>
              <a:rPr lang="zh-CN" altLang="en-US" sz="3200" dirty="0"/>
              <a:t>：建立</a:t>
            </a:r>
            <a:r>
              <a:rPr lang="en-US" altLang="zh-CN" sz="3200" dirty="0">
                <a:solidFill>
                  <a:srgbClr val="C00000"/>
                </a:solidFill>
              </a:rPr>
              <a:t>1</a:t>
            </a:r>
            <a:r>
              <a:rPr lang="zh-CN" altLang="en-US" sz="3200" dirty="0">
                <a:solidFill>
                  <a:srgbClr val="C00000"/>
                </a:solidFill>
              </a:rPr>
              <a:t>個品牌網站</a:t>
            </a:r>
            <a:r>
              <a:rPr lang="zh-CN" altLang="en-US" sz="3200" dirty="0"/>
              <a:t>，就是</a:t>
            </a:r>
            <a:r>
              <a:rPr lang="zh-CN" altLang="en-US" sz="3200" dirty="0">
                <a:solidFill>
                  <a:srgbClr val="7030A0"/>
                </a:solidFill>
              </a:rPr>
              <a:t>建立一個資源</a:t>
            </a:r>
            <a:endParaRPr lang="en-US" altLang="zh-CN" sz="3200" dirty="0">
              <a:solidFill>
                <a:srgbClr val="7030A0"/>
              </a:solidFill>
            </a:endParaRPr>
          </a:p>
          <a:p>
            <a:r>
              <a:rPr lang="zh-CN" altLang="en-US" sz="3200" dirty="0"/>
              <a:t>工作</a:t>
            </a:r>
            <a:r>
              <a:rPr lang="en-US" altLang="zh-CN" sz="3200" dirty="0"/>
              <a:t>2</a:t>
            </a:r>
            <a:r>
              <a:rPr lang="zh-CN" altLang="en-US" sz="3200" dirty="0"/>
              <a:t>：設定這個品牌網站</a:t>
            </a:r>
            <a:r>
              <a:rPr lang="zh-CN" altLang="en-US" sz="3200" dirty="0">
                <a:solidFill>
                  <a:srgbClr val="C00000"/>
                </a:solidFill>
              </a:rPr>
              <a:t>相關的網路客戶資料流量來源</a:t>
            </a:r>
            <a:r>
              <a:rPr lang="zh-CN" altLang="en-US" sz="3200" dirty="0"/>
              <a:t>（網站網址，</a:t>
            </a:r>
            <a:r>
              <a:rPr lang="en-US" altLang="zh-CN" sz="3200" dirty="0"/>
              <a:t>App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工作</a:t>
            </a:r>
            <a:r>
              <a:rPr lang="en-US" altLang="zh-CN" sz="3200" dirty="0"/>
              <a:t>3</a:t>
            </a:r>
            <a:r>
              <a:rPr lang="zh-CN" altLang="en-US" sz="3200" dirty="0"/>
              <a:t>：</a:t>
            </a:r>
            <a:r>
              <a:rPr lang="zh-CN" altLang="en-US" sz="3200" dirty="0">
                <a:solidFill>
                  <a:srgbClr val="C00000"/>
                </a:solidFill>
              </a:rPr>
              <a:t>設定相關設定</a:t>
            </a:r>
            <a:r>
              <a:rPr lang="zh-CN" altLang="en-US" sz="3200" dirty="0"/>
              <a:t>（網路數據保留</a:t>
            </a:r>
            <a:r>
              <a:rPr lang="en-US" altLang="zh-CN" sz="3200" dirty="0"/>
              <a:t>3</a:t>
            </a:r>
            <a:r>
              <a:rPr lang="zh-CN" altLang="en-US" sz="3200" dirty="0"/>
              <a:t>個月</a:t>
            </a:r>
            <a:r>
              <a:rPr lang="en-US" altLang="zh-CN" sz="3200" dirty="0"/>
              <a:t>….)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F1A9C23-C495-418F-8AD2-DC036EFF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</a:t>
            </a:r>
            <a:r>
              <a:rPr lang="en-US" altLang="zh-CN" dirty="0"/>
              <a:t>GA</a:t>
            </a:r>
            <a:r>
              <a:rPr lang="zh-CN" altLang="en-US" dirty="0"/>
              <a:t>帳戶的三個工作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C4DA29-0127-400C-9FA9-610072786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75" y="4026493"/>
            <a:ext cx="5216423" cy="26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4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en-US" altLang="zh-TW" dirty="0"/>
              <a:t> </a:t>
            </a:r>
            <a:r>
              <a:rPr lang="zh-CN" altLang="en-US" dirty="0"/>
              <a:t>到</a:t>
            </a:r>
            <a:r>
              <a:rPr lang="en-US" altLang="zh-TW" dirty="0"/>
              <a:t>GA</a:t>
            </a:r>
            <a:r>
              <a:rPr lang="zh-CN" altLang="en-US" dirty="0"/>
              <a:t>平台</a:t>
            </a:r>
            <a:endParaRPr lang="en-US" altLang="zh-CN" dirty="0"/>
          </a:p>
          <a:p>
            <a:r>
              <a:rPr lang="zh-CN" altLang="en-US" dirty="0"/>
              <a:t>申請帳戶，建立資源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61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2578C9-C7A5-4B83-826F-9CBC4CC16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登入</a:t>
            </a:r>
            <a:r>
              <a:rPr lang="en-US" altLang="zh-CN" dirty="0"/>
              <a:t>Gmail</a:t>
            </a:r>
            <a:r>
              <a:rPr lang="zh-CN" altLang="en-US" dirty="0"/>
              <a:t>帳號</a:t>
            </a:r>
            <a:endParaRPr lang="en-US" altLang="zh-CN" dirty="0"/>
          </a:p>
          <a:p>
            <a:r>
              <a:rPr lang="zh-CN" altLang="en-US" dirty="0"/>
              <a:t>到</a:t>
            </a:r>
            <a:r>
              <a:rPr lang="en-US" altLang="zh-CN" dirty="0"/>
              <a:t>GA</a:t>
            </a:r>
            <a:r>
              <a:rPr lang="zh-CN" altLang="en-US" dirty="0"/>
              <a:t>網站</a:t>
            </a:r>
            <a:endParaRPr lang="en-US" altLang="zh-CN" dirty="0"/>
          </a:p>
          <a:p>
            <a:pPr lvl="1"/>
            <a:r>
              <a:rPr lang="en-US" altLang="zh-TW" dirty="0">
                <a:hlinkClick r:id="rId2"/>
              </a:rPr>
              <a:t>https://analytics.google.com/</a:t>
            </a:r>
            <a:endParaRPr lang="en-US" altLang="zh-TW" dirty="0"/>
          </a:p>
          <a:p>
            <a:pPr lvl="1"/>
            <a:r>
              <a:rPr lang="zh-CN" altLang="en-US" dirty="0"/>
              <a:t>以前的</a:t>
            </a:r>
            <a:r>
              <a:rPr lang="en-US" altLang="zh-CN" dirty="0"/>
              <a:t>【</a:t>
            </a:r>
            <a:r>
              <a:rPr lang="zh-CN" altLang="en-US" dirty="0"/>
              <a:t>轉換</a:t>
            </a:r>
            <a:r>
              <a:rPr lang="en-US" altLang="zh-CN" dirty="0"/>
              <a:t>】</a:t>
            </a:r>
            <a:r>
              <a:rPr lang="zh-CN" altLang="en-US" dirty="0"/>
              <a:t>改名為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</a:rPr>
              <a:t>重要事件</a:t>
            </a:r>
            <a:r>
              <a:rPr lang="en-US" altLang="zh-CN" dirty="0"/>
              <a:t>】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A412D0-21E7-4A2B-A344-2E3C907C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cs typeface="+mj-cs"/>
              </a:rPr>
              <a:t>Google Analytic</a:t>
            </a:r>
            <a:r>
              <a:rPr lang="zh-CN" altLang="en-US" sz="4800" dirty="0">
                <a:cs typeface="+mj-cs"/>
              </a:rPr>
              <a:t>最新修正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023C3B-A074-4E7E-BBBC-8B5CE8A5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0" y="4115681"/>
            <a:ext cx="9144000" cy="27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6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2578C9-C7A5-4B83-826F-9CBC4CC16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登入</a:t>
            </a:r>
            <a:r>
              <a:rPr lang="en-US" altLang="zh-CN" dirty="0"/>
              <a:t>Gmail</a:t>
            </a:r>
            <a:r>
              <a:rPr lang="zh-CN" altLang="en-US" dirty="0"/>
              <a:t>帳號</a:t>
            </a:r>
            <a:endParaRPr lang="en-US" altLang="zh-CN" dirty="0"/>
          </a:p>
          <a:p>
            <a:r>
              <a:rPr lang="zh-CN" altLang="en-US" dirty="0"/>
              <a:t>到</a:t>
            </a:r>
            <a:r>
              <a:rPr lang="en-US" altLang="zh-CN" dirty="0"/>
              <a:t>GA</a:t>
            </a:r>
            <a:r>
              <a:rPr lang="zh-CN" altLang="en-US" dirty="0"/>
              <a:t>網站</a:t>
            </a:r>
            <a:endParaRPr lang="en-US" altLang="zh-CN" dirty="0"/>
          </a:p>
          <a:p>
            <a:pPr lvl="1"/>
            <a:r>
              <a:rPr lang="en-US" altLang="zh-TW" dirty="0">
                <a:hlinkClick r:id="rId2"/>
              </a:rPr>
              <a:t>https://analytics.google.com/</a:t>
            </a:r>
            <a:endParaRPr lang="en-US" altLang="zh-TW" dirty="0"/>
          </a:p>
          <a:p>
            <a:pPr lvl="1"/>
            <a:r>
              <a:rPr lang="zh-CN" altLang="en-US" dirty="0"/>
              <a:t>以前的</a:t>
            </a:r>
            <a:r>
              <a:rPr lang="en-US" altLang="zh-CN" dirty="0"/>
              <a:t>【</a:t>
            </a:r>
            <a:r>
              <a:rPr lang="zh-CN" altLang="en-US" dirty="0"/>
              <a:t>轉換</a:t>
            </a:r>
            <a:r>
              <a:rPr lang="en-US" altLang="zh-CN" dirty="0"/>
              <a:t>】</a:t>
            </a:r>
            <a:r>
              <a:rPr lang="zh-CN" altLang="en-US" dirty="0"/>
              <a:t>改名為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</a:rPr>
              <a:t>重要事件</a:t>
            </a:r>
            <a:r>
              <a:rPr lang="en-US" altLang="zh-CN" dirty="0"/>
              <a:t>】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A412D0-21E7-4A2B-A344-2E3C907C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cs typeface="+mj-cs"/>
              </a:rPr>
              <a:t>① 申請 </a:t>
            </a:r>
            <a:r>
              <a:rPr lang="en-US" altLang="zh-TW" sz="4800" dirty="0">
                <a:cs typeface="+mj-cs"/>
              </a:rPr>
              <a:t>Google Analytic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023C3B-A074-4E7E-BBBC-8B5CE8A5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0" y="4115681"/>
            <a:ext cx="9144000" cy="27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9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82452EE-DBED-46D9-AD3C-EFF17631E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D94F99A-2401-43AF-B1C6-1EF9CCFC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新修正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3501DB-EA2A-424A-972D-5F31F5CC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" y="1494985"/>
            <a:ext cx="9144000" cy="1756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D0BBC7-136A-4D33-A922-4DE31DD0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410" y="3606591"/>
            <a:ext cx="9144000" cy="24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98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en-US" altLang="zh-TW" dirty="0"/>
              <a:t> </a:t>
            </a:r>
            <a:r>
              <a:rPr lang="zh-CN" altLang="en-US" dirty="0"/>
              <a:t>到</a:t>
            </a:r>
            <a:r>
              <a:rPr lang="en-US" altLang="zh-TW" dirty="0"/>
              <a:t>GA </a:t>
            </a:r>
            <a:r>
              <a:rPr lang="zh-CN" altLang="en-US" dirty="0"/>
              <a:t>網站</a:t>
            </a:r>
            <a:endParaRPr lang="en-US" altLang="zh-CN" dirty="0"/>
          </a:p>
          <a:p>
            <a:r>
              <a:rPr lang="zh-CN" altLang="en-US" dirty="0"/>
              <a:t>申請帳戶，建立資源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222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0002245-C048-46F4-A709-060487BC6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77" y="1746856"/>
            <a:ext cx="8850313" cy="4827962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F0A412D0-21E7-4A2B-A344-2E3C907C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800" dirty="0">
                <a:cs typeface="+mj-cs"/>
              </a:rPr>
              <a:t>① 申請 </a:t>
            </a:r>
            <a:r>
              <a:rPr lang="en-US" altLang="zh-TW" sz="4800" dirty="0">
                <a:cs typeface="+mj-cs"/>
              </a:rPr>
              <a:t>GA</a:t>
            </a:r>
            <a:r>
              <a:rPr lang="zh-CN" altLang="en-US" sz="4800" dirty="0">
                <a:cs typeface="+mj-cs"/>
              </a:rPr>
              <a:t>帳戶，方法</a:t>
            </a:r>
            <a:r>
              <a:rPr lang="en-US" altLang="zh-CN" sz="4800" dirty="0">
                <a:cs typeface="+mj-cs"/>
              </a:rPr>
              <a:t>1</a:t>
            </a:r>
            <a:r>
              <a:rPr lang="zh-CN" altLang="en-US" sz="4800" dirty="0">
                <a:cs typeface="+mj-cs"/>
              </a:rPr>
              <a:t>：</a:t>
            </a:r>
            <a:br>
              <a:rPr lang="en-US" altLang="zh-CN" sz="4800" dirty="0">
                <a:cs typeface="+mj-cs"/>
              </a:rPr>
            </a:br>
            <a:r>
              <a:rPr lang="zh-CN" altLang="en-US" sz="4800" dirty="0">
                <a:cs typeface="+mj-cs"/>
              </a:rPr>
              <a:t>新手第</a:t>
            </a:r>
            <a:r>
              <a:rPr lang="en-US" altLang="zh-CN" sz="4800" dirty="0">
                <a:cs typeface="+mj-cs"/>
              </a:rPr>
              <a:t>1</a:t>
            </a:r>
            <a:r>
              <a:rPr lang="zh-CN" altLang="en-US" sz="4800" dirty="0">
                <a:cs typeface="+mj-cs"/>
              </a:rPr>
              <a:t>次，從</a:t>
            </a:r>
            <a:r>
              <a:rPr lang="en-US" altLang="zh-CN" sz="4800" dirty="0">
                <a:cs typeface="+mj-cs"/>
              </a:rPr>
              <a:t>【</a:t>
            </a:r>
            <a:r>
              <a:rPr lang="zh-CN" altLang="en-US" sz="4800" dirty="0">
                <a:solidFill>
                  <a:srgbClr val="7030A0"/>
                </a:solidFill>
                <a:cs typeface="+mj-cs"/>
              </a:rPr>
              <a:t>開始評估</a:t>
            </a:r>
            <a:r>
              <a:rPr lang="en-US" altLang="zh-CN" sz="4800" dirty="0">
                <a:cs typeface="+mj-cs"/>
              </a:rPr>
              <a:t>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9240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837281-5542-4465-8F97-45FD85F95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左下角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</a:rPr>
              <a:t>管理</a:t>
            </a:r>
            <a:r>
              <a:rPr lang="en-US" altLang="zh-CN" dirty="0"/>
              <a:t>】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system-ui"/>
              </a:rPr>
              <a:t>➜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ystem-ui"/>
              </a:rPr>
              <a:t>【</a:t>
            </a:r>
            <a:r>
              <a:rPr lang="zh-CN" altLang="en-US" b="1" i="0" dirty="0">
                <a:solidFill>
                  <a:srgbClr val="7030A0"/>
                </a:solidFill>
                <a:effectLst/>
                <a:latin typeface="system-ui"/>
              </a:rPr>
              <a:t>建立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ystem-ui"/>
              </a:rPr>
              <a:t>】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system-ui"/>
              </a:rPr>
              <a:t>➜</a:t>
            </a:r>
            <a:r>
              <a:rPr lang="zh-CN" altLang="en-US" b="1" i="0" dirty="0">
                <a:solidFill>
                  <a:srgbClr val="7030A0"/>
                </a:solidFill>
                <a:effectLst/>
                <a:latin typeface="system-ui"/>
              </a:rPr>
              <a:t>帳戶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690FAC-2C58-435B-8E11-85A65BB5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800" dirty="0">
                <a:cs typeface="+mj-cs"/>
              </a:rPr>
              <a:t>① 申請 </a:t>
            </a:r>
            <a:r>
              <a:rPr lang="en-US" altLang="zh-TW" sz="4800" dirty="0">
                <a:cs typeface="+mj-cs"/>
              </a:rPr>
              <a:t>GA</a:t>
            </a:r>
            <a:r>
              <a:rPr lang="zh-CN" altLang="en-US" sz="4800" dirty="0">
                <a:cs typeface="+mj-cs"/>
              </a:rPr>
              <a:t>帳戶，方法</a:t>
            </a:r>
            <a:r>
              <a:rPr lang="en-US" altLang="zh-CN" sz="4800" dirty="0">
                <a:cs typeface="+mj-cs"/>
              </a:rPr>
              <a:t>2</a:t>
            </a:r>
            <a:r>
              <a:rPr lang="zh-CN" altLang="en-US" sz="4800" dirty="0">
                <a:cs typeface="+mj-cs"/>
              </a:rPr>
              <a:t>：</a:t>
            </a:r>
            <a:br>
              <a:rPr lang="en-US" altLang="zh-CN" sz="4800" dirty="0">
                <a:cs typeface="+mj-cs"/>
              </a:rPr>
            </a:br>
            <a:r>
              <a:rPr lang="zh-CN" altLang="en-US" sz="4800" dirty="0">
                <a:cs typeface="+mj-cs"/>
              </a:rPr>
              <a:t>舊生後續要新增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system-ui"/>
              </a:rPr>
              <a:t>➜</a:t>
            </a:r>
            <a:r>
              <a:rPr lang="zh-CN" altLang="en-US" sz="4800" dirty="0">
                <a:cs typeface="+mj-cs"/>
              </a:rPr>
              <a:t>齒輪</a:t>
            </a:r>
            <a:r>
              <a:rPr lang="en-US" altLang="zh-CN" sz="4800" dirty="0">
                <a:cs typeface="+mj-cs"/>
              </a:rPr>
              <a:t>【</a:t>
            </a:r>
            <a:r>
              <a:rPr lang="zh-CN" altLang="en-US" sz="4800" dirty="0">
                <a:solidFill>
                  <a:srgbClr val="7030A0"/>
                </a:solidFill>
                <a:cs typeface="+mj-cs"/>
              </a:rPr>
              <a:t>管理</a:t>
            </a:r>
            <a:r>
              <a:rPr lang="en-US" altLang="zh-CN" sz="4800" dirty="0">
                <a:cs typeface="+mj-cs"/>
              </a:rPr>
              <a:t>】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891BD8-227A-4520-8227-6CD2550E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166" y="2545237"/>
            <a:ext cx="3092980" cy="40582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6A3CD8A-C774-4898-9D6B-49BB0D43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10" y="2287261"/>
            <a:ext cx="1919915" cy="44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994BF65-9A50-492F-9CB1-8DB6EC0A3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1.</a:t>
            </a:r>
            <a:r>
              <a:rPr lang="en-US" altLang="zh-TW" dirty="0"/>
              <a:t> GA </a:t>
            </a:r>
            <a:r>
              <a:rPr lang="zh-TW" altLang="en-US" dirty="0"/>
              <a:t>的工作原理</a:t>
            </a:r>
          </a:p>
          <a:p>
            <a:r>
              <a:rPr lang="en-US" altLang="zh-CN" dirty="0"/>
              <a:t>2.</a:t>
            </a:r>
            <a:r>
              <a:rPr lang="en-US" altLang="zh-TW" dirty="0"/>
              <a:t> GA </a:t>
            </a:r>
            <a:r>
              <a:rPr lang="zh-CN" altLang="en-US" dirty="0"/>
              <a:t>帳戶的整體架構</a:t>
            </a:r>
            <a:endParaRPr lang="zh-TW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操作</a:t>
            </a:r>
            <a:r>
              <a:rPr lang="en-US" altLang="zh-CN" dirty="0"/>
              <a:t>GA</a:t>
            </a:r>
            <a:r>
              <a:rPr lang="zh-CN" altLang="en-US" dirty="0"/>
              <a:t>帳戶的三個工作</a:t>
            </a:r>
            <a:endParaRPr lang="zh-TW" altLang="en-US" dirty="0"/>
          </a:p>
          <a:p>
            <a:r>
              <a:rPr lang="en-US" altLang="zh-CN" dirty="0"/>
              <a:t>4.</a:t>
            </a:r>
            <a:r>
              <a:rPr lang="en-US" altLang="zh-TW" dirty="0"/>
              <a:t> </a:t>
            </a:r>
            <a:r>
              <a:rPr lang="zh-CN" altLang="en-US" dirty="0"/>
              <a:t>到</a:t>
            </a:r>
            <a:r>
              <a:rPr lang="en-US" altLang="zh-TW" dirty="0"/>
              <a:t>GA</a:t>
            </a:r>
            <a:r>
              <a:rPr lang="zh-CN" altLang="en-US" dirty="0"/>
              <a:t>平台申請帳戶，建立資源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en-US" altLang="zh-TW" dirty="0"/>
              <a:t> </a:t>
            </a:r>
            <a:r>
              <a:rPr lang="zh-CN" altLang="en-US" dirty="0"/>
              <a:t>我們的網站</a:t>
            </a:r>
            <a:r>
              <a:rPr lang="en-US" altLang="zh-CN" dirty="0"/>
              <a:t>hw4</a:t>
            </a:r>
            <a:r>
              <a:rPr lang="zh-CN" altLang="en-US" dirty="0"/>
              <a:t>如何串接到</a:t>
            </a:r>
            <a:r>
              <a:rPr lang="en-US" altLang="zh-CN" dirty="0"/>
              <a:t>GA4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檢查</a:t>
            </a:r>
            <a:r>
              <a:rPr lang="en-US" altLang="zh-CN" dirty="0"/>
              <a:t>GA4</a:t>
            </a:r>
            <a:r>
              <a:rPr lang="zh-CN" altLang="en-US" dirty="0"/>
              <a:t>代碼是否安裝成功？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en-US" altLang="zh-TW" dirty="0"/>
              <a:t> </a:t>
            </a:r>
            <a:r>
              <a:rPr lang="zh-CN" altLang="en-US" dirty="0"/>
              <a:t>將我們的網站</a:t>
            </a:r>
            <a:r>
              <a:rPr lang="en-US" altLang="zh-CN"/>
              <a:t>hw3</a:t>
            </a:r>
            <a:r>
              <a:rPr lang="zh-CN" altLang="en-US"/>
              <a:t>串</a:t>
            </a:r>
            <a:r>
              <a:rPr lang="zh-CN" altLang="en-US" dirty="0"/>
              <a:t>接到</a:t>
            </a:r>
            <a:r>
              <a:rPr lang="en-US" altLang="zh-CN" dirty="0"/>
              <a:t>GA4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0331EE8-EAC9-4072-B561-FBAD3E9B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單元綱要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826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0A412D0-21E7-4A2B-A344-2E3C907C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cs typeface="+mj-cs"/>
              </a:rPr>
              <a:t>① 申請 </a:t>
            </a:r>
            <a:r>
              <a:rPr lang="en-US" altLang="zh-TW" sz="4800" dirty="0">
                <a:cs typeface="+mj-cs"/>
              </a:rPr>
              <a:t>GA </a:t>
            </a:r>
            <a:r>
              <a:rPr lang="en-US" altLang="zh-CN" sz="4800" dirty="0">
                <a:cs typeface="+mj-cs"/>
              </a:rPr>
              <a:t>5</a:t>
            </a:r>
            <a:r>
              <a:rPr lang="zh-CN" altLang="en-US" dirty="0"/>
              <a:t>步驟：</a:t>
            </a:r>
            <a:r>
              <a:rPr lang="en-US" altLang="zh-CN" dirty="0"/>
              <a:t>1-</a:t>
            </a:r>
            <a:r>
              <a:rPr lang="zh-TW" altLang="en-US" dirty="0"/>
              <a:t>建立帳戶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D32D7FC-DF1D-4649-8F5F-0AE7DFCB2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帳戶：</a:t>
            </a:r>
            <a:r>
              <a:rPr lang="zh-CN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個人姓名</a:t>
            </a:r>
            <a:r>
              <a:rPr lang="zh-CN" altLang="en-US" dirty="0"/>
              <a:t>（或</a:t>
            </a:r>
            <a:r>
              <a:rPr lang="zh-CN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公司名稱</a:t>
            </a:r>
            <a:r>
              <a:rPr lang="zh-CN" altLang="en-US" dirty="0"/>
              <a:t>）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3ED592C-F632-4489-978F-57F4C9EA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45" y="2446229"/>
            <a:ext cx="8107052" cy="4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5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0A412D0-21E7-4A2B-A344-2E3C907C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>
                <a:cs typeface="+mj-cs"/>
              </a:rPr>
              <a:t>① 申請 </a:t>
            </a:r>
            <a:r>
              <a:rPr lang="en-US" altLang="zh-TW" sz="4800" dirty="0">
                <a:cs typeface="+mj-cs"/>
              </a:rPr>
              <a:t>GA </a:t>
            </a:r>
            <a:r>
              <a:rPr lang="en-US" altLang="zh-CN" sz="4800" dirty="0">
                <a:cs typeface="+mj-cs"/>
              </a:rPr>
              <a:t>5</a:t>
            </a:r>
            <a:r>
              <a:rPr lang="zh-CN" altLang="en-US" dirty="0"/>
              <a:t>步驟：</a:t>
            </a:r>
            <a:r>
              <a:rPr lang="en-US" altLang="zh-CN" dirty="0"/>
              <a:t>2-</a:t>
            </a:r>
            <a:r>
              <a:rPr lang="zh-TW" altLang="en-US" dirty="0"/>
              <a:t>建立</a:t>
            </a:r>
            <a:r>
              <a:rPr lang="zh-CN" altLang="en-US" dirty="0"/>
              <a:t>資源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D32D7FC-DF1D-4649-8F5F-0AE7DFCB2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資源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品牌名稱</a:t>
            </a:r>
            <a:r>
              <a:rPr lang="zh-CN" altLang="en-US" dirty="0"/>
              <a:t>（或是</a:t>
            </a:r>
            <a:r>
              <a:rPr lang="zh-CN" altLang="en-US" dirty="0">
                <a:solidFill>
                  <a:srgbClr val="7030A0"/>
                </a:solidFill>
              </a:rPr>
              <a:t>網站名稱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範例：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公司：</a:t>
            </a:r>
            <a:r>
              <a:rPr lang="zh-TW" altLang="en-US" dirty="0">
                <a:solidFill>
                  <a:srgbClr val="C00000"/>
                </a:solidFill>
              </a:rPr>
              <a:t>統一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zh-TW" altLang="en-US" dirty="0"/>
              <a:t>品牌：</a:t>
            </a:r>
          </a:p>
          <a:p>
            <a:pPr lvl="2"/>
            <a:r>
              <a:rPr lang="zh-TW" altLang="en-US" dirty="0">
                <a:solidFill>
                  <a:srgbClr val="7030A0"/>
                </a:solidFill>
              </a:rPr>
              <a:t>統一超商 </a:t>
            </a:r>
            <a:r>
              <a:rPr lang="en-US" altLang="zh-TW" dirty="0">
                <a:solidFill>
                  <a:srgbClr val="7030A0"/>
                </a:solidFill>
              </a:rPr>
              <a:t>(7-Eleven)</a:t>
            </a:r>
          </a:p>
          <a:p>
            <a:pPr lvl="2"/>
            <a:r>
              <a:rPr lang="zh-TW" altLang="en-US" dirty="0">
                <a:solidFill>
                  <a:srgbClr val="7030A0"/>
                </a:solidFill>
              </a:rPr>
              <a:t>統一鮮橙多 </a:t>
            </a:r>
            <a:r>
              <a:rPr lang="en-US" altLang="zh-TW" dirty="0">
                <a:solidFill>
                  <a:srgbClr val="7030A0"/>
                </a:solidFill>
              </a:rPr>
              <a:t>(Uni Orange Drink)</a:t>
            </a:r>
          </a:p>
          <a:p>
            <a:pPr lvl="2"/>
            <a:r>
              <a:rPr lang="zh-TW" altLang="en-US" dirty="0">
                <a:solidFill>
                  <a:srgbClr val="7030A0"/>
                </a:solidFill>
              </a:rPr>
              <a:t>夢時代購物中心 </a:t>
            </a:r>
            <a:r>
              <a:rPr lang="en-US" altLang="zh-TW" dirty="0">
                <a:solidFill>
                  <a:srgbClr val="7030A0"/>
                </a:solidFill>
              </a:rPr>
              <a:t>(Dream Mall)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公司：</a:t>
            </a:r>
            <a:r>
              <a:rPr lang="zh-TW" altLang="en-US" dirty="0">
                <a:solidFill>
                  <a:srgbClr val="C00000"/>
                </a:solidFill>
              </a:rPr>
              <a:t>宏達電</a:t>
            </a:r>
            <a:endParaRPr lang="en-US" altLang="zh-TW" dirty="0">
              <a:solidFill>
                <a:srgbClr val="C00000"/>
              </a:solidFill>
            </a:endParaRPr>
          </a:p>
          <a:p>
            <a:pPr lvl="1"/>
            <a:r>
              <a:rPr lang="zh-TW" altLang="en-US" dirty="0">
                <a:solidFill>
                  <a:srgbClr val="7030A0"/>
                </a:solidFill>
              </a:rPr>
              <a:t>品牌：</a:t>
            </a:r>
          </a:p>
          <a:p>
            <a:pPr lvl="2"/>
            <a:r>
              <a:rPr lang="en-US" altLang="zh-TW" dirty="0">
                <a:solidFill>
                  <a:srgbClr val="7030A0"/>
                </a:solidFill>
              </a:rPr>
              <a:t>HTC</a:t>
            </a:r>
          </a:p>
          <a:p>
            <a:pPr lvl="2"/>
            <a:r>
              <a:rPr lang="en-US" altLang="zh-TW" dirty="0">
                <a:solidFill>
                  <a:srgbClr val="7030A0"/>
                </a:solidFill>
              </a:rPr>
              <a:t>VIVE (</a:t>
            </a:r>
            <a:r>
              <a:rPr lang="zh-TW" altLang="en-US" dirty="0">
                <a:solidFill>
                  <a:srgbClr val="7030A0"/>
                </a:solidFill>
              </a:rPr>
              <a:t>虛擬實境設備</a:t>
            </a:r>
            <a:r>
              <a:rPr lang="en-US" altLang="zh-TW" dirty="0">
                <a:solidFill>
                  <a:srgbClr val="7030A0"/>
                </a:solidFill>
              </a:rPr>
              <a:t>)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582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BD95D1D-7FCD-4628-A177-24BA7CF0A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765" y="1600200"/>
            <a:ext cx="6586382" cy="5121275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3C5D2275-4633-4FA8-8CDA-AA074070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資源名稱：應該是公司的</a:t>
            </a:r>
            <a:r>
              <a:rPr lang="zh-CN" altLang="en-US" dirty="0">
                <a:solidFill>
                  <a:srgbClr val="C00000"/>
                </a:solidFill>
              </a:rPr>
              <a:t>品牌名稱</a:t>
            </a:r>
            <a:br>
              <a:rPr lang="en-US" altLang="zh-CN" dirty="0"/>
            </a:br>
            <a:r>
              <a:rPr lang="zh-CN" altLang="en-US" dirty="0"/>
              <a:t>課程實作：</a:t>
            </a:r>
            <a:r>
              <a:rPr lang="en-US" altLang="zh-CN" dirty="0">
                <a:solidFill>
                  <a:srgbClr val="C00000"/>
                </a:solidFill>
              </a:rPr>
              <a:t>web4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913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CF7025-6BAF-4579-8268-A088C660C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262DC50-97D8-4D26-8873-D8930B287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步驟</a:t>
            </a:r>
            <a:r>
              <a:rPr lang="en-US" altLang="zh-CN" dirty="0"/>
              <a:t>3</a:t>
            </a:r>
            <a:r>
              <a:rPr lang="zh-CN" altLang="en-US" dirty="0"/>
              <a:t>：商家詳細資料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F862CE-EB7C-46B1-8D68-781C85AF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1196848"/>
            <a:ext cx="8305014" cy="566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24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7786C96-C438-443F-92E8-33043E6C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600200"/>
            <a:ext cx="3574314" cy="5121275"/>
          </a:xfrm>
        </p:spPr>
        <p:txBody>
          <a:bodyPr/>
          <a:lstStyle/>
          <a:p>
            <a:r>
              <a:rPr lang="zh-CN" altLang="en-US" dirty="0"/>
              <a:t>設定你使用</a:t>
            </a:r>
            <a:r>
              <a:rPr lang="en-US" altLang="zh-CN" dirty="0"/>
              <a:t>GA4</a:t>
            </a:r>
            <a:r>
              <a:rPr lang="zh-CN" altLang="en-US" dirty="0"/>
              <a:t>的目標</a:t>
            </a:r>
            <a:endParaRPr lang="en-US" altLang="zh-CN" dirty="0"/>
          </a:p>
          <a:p>
            <a:r>
              <a:rPr lang="zh-CN" altLang="en-US" dirty="0"/>
              <a:t>若是選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報表</a:t>
            </a:r>
            <a:endParaRPr lang="en-US" altLang="zh-CN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zh-CN" altLang="en-US" dirty="0"/>
              <a:t>其它都包含了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F013EC3-EF35-45AB-9DF6-CF94CFC0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152400"/>
            <a:ext cx="3250417" cy="126523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/>
              <a:t>步驟</a:t>
            </a:r>
            <a:r>
              <a:rPr lang="en-US" altLang="zh-CN" dirty="0"/>
              <a:t>4</a:t>
            </a:r>
            <a:r>
              <a:rPr lang="zh-CN" altLang="en-US" dirty="0"/>
              <a:t>：業務目標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40CFEC-1843-4B7E-9DC2-1FF2A187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92" y="0"/>
            <a:ext cx="5591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55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6505838-639F-45BC-A217-3158F1BE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GA4</a:t>
            </a:r>
            <a:r>
              <a:rPr lang="zh-CN" altLang="en-US" dirty="0"/>
              <a:t>若要</a:t>
            </a:r>
            <a:r>
              <a:rPr lang="en-US" altLang="zh-CN" dirty="0"/>
              <a:t>【</a:t>
            </a:r>
            <a:r>
              <a:rPr lang="zh-CN" altLang="en-US" dirty="0"/>
              <a:t>串接</a:t>
            </a:r>
            <a:r>
              <a:rPr lang="en-US" altLang="zh-CN" dirty="0"/>
              <a:t>】</a:t>
            </a:r>
            <a:r>
              <a:rPr lang="zh-CN" altLang="en-US" dirty="0"/>
              <a:t>到品牌資源，</a:t>
            </a:r>
            <a:r>
              <a:rPr lang="zh-CN" altLang="en-US" dirty="0">
                <a:solidFill>
                  <a:srgbClr val="C00000"/>
                </a:solidFill>
              </a:rPr>
              <a:t>最多</a:t>
            </a:r>
            <a:r>
              <a:rPr lang="en-US" altLang="zh-CN" dirty="0">
                <a:solidFill>
                  <a:srgbClr val="C00000"/>
                </a:solidFill>
              </a:rPr>
              <a:t>【3</a:t>
            </a:r>
            <a:r>
              <a:rPr lang="zh-CN" altLang="en-US" dirty="0">
                <a:solidFill>
                  <a:srgbClr val="C00000"/>
                </a:solidFill>
              </a:rPr>
              <a:t>個串接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網站，</a:t>
            </a:r>
            <a:r>
              <a:rPr lang="en-US" altLang="zh-CN" dirty="0">
                <a:solidFill>
                  <a:srgbClr val="C00000"/>
                </a:solidFill>
              </a:rPr>
              <a:t>Android App</a:t>
            </a:r>
            <a:r>
              <a:rPr lang="zh-CN" altLang="en-US" dirty="0">
                <a:solidFill>
                  <a:srgbClr val="C00000"/>
                </a:solidFill>
              </a:rPr>
              <a:t>， </a:t>
            </a:r>
            <a:r>
              <a:rPr lang="en-US" altLang="zh-CN" dirty="0">
                <a:solidFill>
                  <a:srgbClr val="C00000"/>
                </a:solidFill>
              </a:rPr>
              <a:t>IOS APP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3A951C8-6225-4FCF-98CD-9E82F1BC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完成</a:t>
            </a:r>
            <a:r>
              <a:rPr lang="en-US" altLang="zh-CN" dirty="0"/>
              <a:t>5</a:t>
            </a:r>
            <a:r>
              <a:rPr lang="zh-CN" altLang="en-US" dirty="0"/>
              <a:t>步驟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0D0E72-4148-47FE-B240-36670D5F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" y="3690753"/>
            <a:ext cx="9144000" cy="30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63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</a:t>
            </a:r>
            <a:r>
              <a:rPr lang="en-US" altLang="zh-TW" dirty="0"/>
              <a:t> </a:t>
            </a:r>
            <a:r>
              <a:rPr lang="zh-CN" altLang="en-US" dirty="0"/>
              <a:t>我們的網站</a:t>
            </a:r>
            <a:r>
              <a:rPr lang="en-US" altLang="zh-CN" dirty="0"/>
              <a:t>hw4</a:t>
            </a:r>
          </a:p>
          <a:p>
            <a:r>
              <a:rPr lang="zh-CN" altLang="en-US" dirty="0"/>
              <a:t>如何串接到</a:t>
            </a:r>
            <a:r>
              <a:rPr lang="en-US" altLang="zh-CN" dirty="0"/>
              <a:t>GA4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247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FA310E-0A00-443F-B218-395E27F28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步驟</a:t>
            </a:r>
            <a:r>
              <a:rPr lang="en-US" altLang="zh-CN" dirty="0">
                <a:solidFill>
                  <a:srgbClr val="7030A0"/>
                </a:solidFill>
              </a:rPr>
              <a:t>1. </a:t>
            </a:r>
            <a:r>
              <a:rPr lang="zh-CN" altLang="en-US" dirty="0">
                <a:solidFill>
                  <a:srgbClr val="7030A0"/>
                </a:solidFill>
              </a:rPr>
              <a:t>範例</a:t>
            </a:r>
            <a:r>
              <a:rPr lang="en-US" altLang="zh-CN" dirty="0">
                <a:solidFill>
                  <a:srgbClr val="7030A0"/>
                </a:solidFill>
              </a:rPr>
              <a:t>4</a:t>
            </a:r>
            <a:r>
              <a:rPr lang="zh-CN" altLang="en-US" dirty="0">
                <a:solidFill>
                  <a:srgbClr val="7030A0"/>
                </a:solidFill>
              </a:rPr>
              <a:t>網站，已經做完，並且已經上傳到</a:t>
            </a:r>
            <a:r>
              <a:rPr lang="en-US" altLang="zh-CN" dirty="0" err="1">
                <a:solidFill>
                  <a:srgbClr val="7030A0"/>
                </a:solidFill>
              </a:rPr>
              <a:t>Github</a:t>
            </a:r>
            <a:r>
              <a:rPr lang="zh-CN" altLang="en-US" dirty="0">
                <a:solidFill>
                  <a:srgbClr val="7030A0"/>
                </a:solidFill>
              </a:rPr>
              <a:t>上，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已經知道網站的網址：</a:t>
            </a:r>
            <a:r>
              <a:rPr lang="en-US" altLang="zh-CN" dirty="0">
                <a:hlinkClick r:id="rId2"/>
              </a:rPr>
              <a:t>https://ccwntut.github.io/hw4/</a:t>
            </a:r>
            <a:endParaRPr lang="en-US" altLang="zh-CN" dirty="0"/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9BC62B-FB59-4793-906C-55AA9D3B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5.</a:t>
            </a:r>
            <a:r>
              <a:rPr lang="en-US" altLang="zh-TW" dirty="0"/>
              <a:t> </a:t>
            </a:r>
            <a:r>
              <a:rPr lang="zh-CN" altLang="en-US" dirty="0"/>
              <a:t>我們的網站如何串接到</a:t>
            </a:r>
            <a:r>
              <a:rPr lang="en-US" altLang="zh-CN" dirty="0"/>
              <a:t>GA4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710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CFA310E-0A00-443F-B218-395E27F2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600200"/>
            <a:ext cx="4479288" cy="5121275"/>
          </a:xfrm>
        </p:spPr>
        <p:txBody>
          <a:bodyPr/>
          <a:lstStyle/>
          <a:p>
            <a:r>
              <a:rPr lang="zh-CN" altLang="en-US" dirty="0"/>
              <a:t>步驟</a:t>
            </a:r>
            <a:r>
              <a:rPr lang="en-US" altLang="zh-CN" dirty="0"/>
              <a:t>2. </a:t>
            </a:r>
            <a:r>
              <a:rPr lang="zh-CN" altLang="en-US" dirty="0"/>
              <a:t>到</a:t>
            </a:r>
            <a:r>
              <a:rPr lang="en-US" altLang="zh-CN" dirty="0"/>
              <a:t>GA4</a:t>
            </a:r>
            <a:r>
              <a:rPr lang="zh-CN" altLang="en-US" dirty="0"/>
              <a:t>平台網站，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</a:rPr>
              <a:t>齒輪管理</a:t>
            </a:r>
            <a:r>
              <a:rPr lang="en-US" altLang="zh-CN" dirty="0"/>
              <a:t>】</a:t>
            </a:r>
          </a:p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system-ui"/>
              </a:rPr>
              <a:t>➜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</a:rPr>
              <a:t>帳戶</a:t>
            </a:r>
            <a:r>
              <a:rPr lang="en-US" altLang="zh-CN" dirty="0"/>
              <a:t>】</a:t>
            </a:r>
          </a:p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system-ui"/>
              </a:rPr>
              <a:t>➜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</a:rPr>
              <a:t>資源</a:t>
            </a:r>
            <a:r>
              <a:rPr lang="zh-CN" altLang="en-US" dirty="0"/>
              <a:t>：</a:t>
            </a:r>
            <a:r>
              <a:rPr lang="en-US" altLang="zh-CN" dirty="0"/>
              <a:t>web4】</a:t>
            </a:r>
          </a:p>
          <a:p>
            <a:r>
              <a:rPr lang="zh-TW" altLang="en-US" b="1" i="0" dirty="0">
                <a:solidFill>
                  <a:srgbClr val="000000"/>
                </a:solidFill>
                <a:effectLst/>
                <a:latin typeface="system-ui"/>
              </a:rPr>
              <a:t>➜</a:t>
            </a:r>
            <a:r>
              <a:rPr lang="zh-CN" altLang="en-US" b="1" i="0" dirty="0">
                <a:solidFill>
                  <a:srgbClr val="7030A0"/>
                </a:solidFill>
                <a:effectLst/>
                <a:highlight>
                  <a:srgbClr val="FFFF00"/>
                </a:highlight>
                <a:latin typeface="system-ui"/>
              </a:rPr>
              <a:t>資料串流</a:t>
            </a:r>
            <a:endParaRPr lang="en-US" altLang="zh-CN" dirty="0">
              <a:solidFill>
                <a:srgbClr val="7030A0"/>
              </a:solidFill>
              <a:highlight>
                <a:srgbClr val="FFFF00"/>
              </a:highlight>
            </a:endParaRP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69BC62B-FB59-4793-906C-55AA9D3B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152400"/>
            <a:ext cx="4547725" cy="126523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</a:t>
            </a:r>
            <a:r>
              <a:rPr lang="en-US" altLang="zh-TW" dirty="0"/>
              <a:t> </a:t>
            </a:r>
            <a:r>
              <a:rPr lang="zh-CN" altLang="en-US" dirty="0"/>
              <a:t>我們的網站如何串接到</a:t>
            </a:r>
            <a:r>
              <a:rPr lang="en-US" altLang="zh-CN" dirty="0"/>
              <a:t>GA4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F60A69-BD9E-4A00-86CE-0B15256A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933" y="-136525"/>
            <a:ext cx="432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74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8D31C99-6E62-4709-8D92-049BE13AB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B80E28-B1E5-452F-8927-13505A34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資料串流</a:t>
            </a:r>
            <a:r>
              <a:rPr lang="zh-TW" altLang="en-US" dirty="0"/>
              <a:t>➜</a:t>
            </a:r>
            <a:r>
              <a:rPr lang="zh-CN" altLang="en-US" dirty="0"/>
              <a:t>選擇</a:t>
            </a:r>
            <a:r>
              <a:rPr lang="en-US" altLang="zh-CN" dirty="0"/>
              <a:t>【</a:t>
            </a:r>
            <a:r>
              <a:rPr lang="zh-CN" altLang="en-US" dirty="0"/>
              <a:t>網站</a:t>
            </a:r>
            <a:r>
              <a:rPr lang="en-US" altLang="zh-CN" dirty="0"/>
              <a:t>】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DE37B1-1291-4AE0-B827-BDB1F7DAA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0" y="1600200"/>
            <a:ext cx="9144000" cy="37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6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en-US" altLang="zh-TW" dirty="0"/>
              <a:t> GA </a:t>
            </a:r>
            <a:r>
              <a:rPr lang="zh-TW" altLang="en-US" dirty="0"/>
              <a:t>的工作原理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BE04F2B-30A5-4C12-B5D6-CFFB523AF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注意：此處是放入以下哪一個？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目錄網域：</a:t>
            </a:r>
            <a:r>
              <a:rPr lang="en-US" altLang="zh-CN" sz="2800" dirty="0">
                <a:hlinkClick r:id="rId2"/>
              </a:rPr>
              <a:t>ccwntut.github.io</a:t>
            </a:r>
            <a:endParaRPr lang="zh-TW" altLang="en-US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還是子目錄網域：</a:t>
            </a:r>
            <a:r>
              <a:rPr lang="en-US" altLang="zh-CN" sz="2800" dirty="0">
                <a:hlinkClick r:id="rId2"/>
              </a:rPr>
              <a:t> ccwntut.github.io/hw4</a:t>
            </a:r>
            <a:endParaRPr lang="en-US" altLang="zh-CN" sz="2800" dirty="0"/>
          </a:p>
          <a:p>
            <a:pPr lvl="1"/>
            <a:r>
              <a:rPr lang="zh-CN" altLang="en-US" dirty="0">
                <a:solidFill>
                  <a:srgbClr val="7030A0"/>
                </a:solidFill>
              </a:rPr>
              <a:t>哪一個是正確的呢？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注意：最後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個字母不要放</a:t>
            </a:r>
            <a:r>
              <a:rPr lang="en-US" altLang="zh-CN" dirty="0">
                <a:solidFill>
                  <a:srgbClr val="C00000"/>
                </a:solidFill>
              </a:rPr>
              <a:t>【/】</a:t>
            </a:r>
          </a:p>
          <a:p>
            <a:pPr lvl="1"/>
            <a:r>
              <a:rPr lang="zh-CN" altLang="en-US" dirty="0"/>
              <a:t>錯誤寫法：</a:t>
            </a:r>
            <a:r>
              <a:rPr lang="en-US" altLang="zh-CN" dirty="0">
                <a:hlinkClick r:id="rId2"/>
              </a:rPr>
              <a:t> ccwntut.github.io/hw4/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串流名稱：</a:t>
            </a:r>
            <a:r>
              <a:rPr lang="en-US" altLang="zh-CN" dirty="0">
                <a:solidFill>
                  <a:srgbClr val="7030A0"/>
                </a:solidFill>
                <a:highlight>
                  <a:srgbClr val="FFFF00"/>
                </a:highlight>
              </a:rPr>
              <a:t>web4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AAEE152-9776-4C2F-B9AF-2E59CF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輸入網址：該用</a:t>
            </a:r>
            <a:r>
              <a:rPr lang="zh-CN" altLang="en-US" dirty="0">
                <a:solidFill>
                  <a:srgbClr val="7030A0"/>
                </a:solidFill>
              </a:rPr>
              <a:t>哪一種網域？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36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BE04F2B-30A5-4C12-B5D6-CFFB523AF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網址設定為</a:t>
            </a:r>
            <a:r>
              <a:rPr lang="en-US" altLang="zh-CN" dirty="0">
                <a:solidFill>
                  <a:srgbClr val="C00000"/>
                </a:solidFill>
              </a:rPr>
              <a:t>ccwntut.github.io/hw4</a:t>
            </a:r>
          </a:p>
          <a:p>
            <a:pPr lvl="1"/>
            <a:r>
              <a:rPr lang="en-US" altLang="zh-CN" dirty="0">
                <a:solidFill>
                  <a:srgbClr val="7030A0"/>
                </a:solidFill>
              </a:rPr>
              <a:t>GA4 </a:t>
            </a:r>
            <a:r>
              <a:rPr lang="zh-CN" altLang="en-US" dirty="0">
                <a:solidFill>
                  <a:srgbClr val="7030A0"/>
                </a:solidFill>
              </a:rPr>
              <a:t>只能追蹤</a:t>
            </a:r>
            <a:r>
              <a:rPr lang="zh-CN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這個目錄</a:t>
            </a:r>
            <a:r>
              <a:rPr lang="en-US" altLang="zh-CN" dirty="0">
                <a:solidFill>
                  <a:srgbClr val="7030A0"/>
                </a:solidFill>
                <a:highlight>
                  <a:srgbClr val="FFFF00"/>
                </a:highlight>
              </a:rPr>
              <a:t>hw4</a:t>
            </a:r>
            <a:r>
              <a:rPr lang="zh-CN" altLang="en-US" dirty="0">
                <a:solidFill>
                  <a:srgbClr val="7030A0"/>
                </a:solidFill>
              </a:rPr>
              <a:t>下的流量，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而無法跟蹤你網站的其他部分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網址設定為</a:t>
            </a:r>
            <a:r>
              <a:rPr lang="en-US" altLang="zh-CN" dirty="0">
                <a:solidFill>
                  <a:srgbClr val="C00000"/>
                </a:solidFill>
              </a:rPr>
              <a:t>ccwntut.github.io</a:t>
            </a:r>
            <a:r>
              <a:rPr lang="zh-CN" altLang="en-US" dirty="0">
                <a:solidFill>
                  <a:srgbClr val="C00000"/>
                </a:solidFill>
              </a:rPr>
              <a:t> 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7030A0"/>
                </a:solidFill>
              </a:rPr>
              <a:t>GA4 </a:t>
            </a:r>
            <a:r>
              <a:rPr lang="zh-CN" altLang="en-US" dirty="0">
                <a:solidFill>
                  <a:srgbClr val="7030A0"/>
                </a:solidFill>
              </a:rPr>
              <a:t>可以追蹤你</a:t>
            </a:r>
            <a:r>
              <a:rPr lang="zh-CN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整個網站的全部</a:t>
            </a:r>
            <a:r>
              <a:rPr lang="zh-CN" altLang="en-US" dirty="0">
                <a:solidFill>
                  <a:srgbClr val="7030A0"/>
                </a:solidFill>
              </a:rPr>
              <a:t>流量</a:t>
            </a:r>
            <a:endParaRPr lang="en-US" altLang="zh-CN" dirty="0">
              <a:solidFill>
                <a:srgbClr val="7030A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AAEE152-9776-4C2F-B9AF-2E59CF26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輸入網址：該用</a:t>
            </a:r>
            <a:r>
              <a:rPr lang="zh-CN" altLang="en-US" dirty="0">
                <a:solidFill>
                  <a:srgbClr val="7030A0"/>
                </a:solidFill>
              </a:rPr>
              <a:t>哪一種網域？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826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CFEF194-CF4C-4B43-8DC6-D2522367B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0902002-38B9-4A69-BF4B-23D94E06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建立資料串流</a:t>
            </a:r>
            <a:br>
              <a:rPr lang="en-US" altLang="zh-CN" dirty="0"/>
            </a:br>
            <a:r>
              <a:rPr lang="en-US" altLang="zh-CN" dirty="0">
                <a:solidFill>
                  <a:srgbClr val="C00000"/>
                </a:solidFill>
              </a:rPr>
              <a:t>ccwntut.github.io/hw4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092EA0-EAFF-4860-B0C2-EA859C6FF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298"/>
            <a:ext cx="9144000" cy="347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24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AA3DAA8-9B57-4C66-A439-A5BB2A37D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FAC802-05F2-4B13-81AB-A2CA4079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步驟</a:t>
            </a:r>
            <a:r>
              <a:rPr lang="en-US" altLang="zh-CN" dirty="0"/>
              <a:t>3</a:t>
            </a:r>
            <a:r>
              <a:rPr lang="zh-CN" altLang="en-US" dirty="0"/>
              <a:t>：複製</a:t>
            </a:r>
            <a:r>
              <a:rPr lang="en-US" altLang="zh-CN" dirty="0"/>
              <a:t>Google</a:t>
            </a:r>
            <a:r>
              <a:rPr lang="zh-CN" altLang="en-US" dirty="0"/>
              <a:t>代碼到每個網頁的</a:t>
            </a:r>
            <a:r>
              <a:rPr lang="en-US" altLang="zh-CN" dirty="0"/>
              <a:t>&lt;head&gt;</a:t>
            </a:r>
            <a:r>
              <a:rPr lang="zh-CN" altLang="en-US" dirty="0"/>
              <a:t>裡面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F76C89-C890-4F1A-954D-05E93F0A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33" y="1505515"/>
            <a:ext cx="8135332" cy="52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6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6F051B5-613A-4B76-ACAB-9142FE8EC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5DF0861-B362-4126-98C1-078180DD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開啟</a:t>
            </a:r>
            <a:r>
              <a:rPr lang="en-US" altLang="zh-CN" sz="3600" dirty="0"/>
              <a:t>hw4</a:t>
            </a:r>
            <a:r>
              <a:rPr lang="zh-CN" altLang="en-US" sz="3600" dirty="0"/>
              <a:t>的</a:t>
            </a:r>
            <a:r>
              <a:rPr lang="en-US" altLang="zh-CN" sz="3600" dirty="0"/>
              <a:t>index/a1/a2/a3/a4</a:t>
            </a:r>
            <a:r>
              <a:rPr lang="zh-CN" altLang="en-US" sz="3600" dirty="0"/>
              <a:t>網頁，貼上</a:t>
            </a:r>
            <a:r>
              <a:rPr lang="en-US" altLang="zh-CN" sz="3600" dirty="0"/>
              <a:t>GA4</a:t>
            </a:r>
            <a:r>
              <a:rPr lang="zh-CN" altLang="en-US" sz="3600" dirty="0"/>
              <a:t>代碼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F6E0B2-FD67-488F-A7B6-646A9409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0" y="1248223"/>
            <a:ext cx="9144000" cy="560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68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7FB3D7-4482-470D-9EF9-E961EF7A4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255AFC-3233-4A5A-982F-D3C2E4EF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開啟</a:t>
            </a:r>
            <a:r>
              <a:rPr lang="en-US" altLang="zh-CN" sz="4800" dirty="0"/>
              <a:t>hw4</a:t>
            </a:r>
            <a:r>
              <a:rPr lang="zh-CN" altLang="en-US" sz="4800" dirty="0"/>
              <a:t>的</a:t>
            </a:r>
            <a:r>
              <a:rPr lang="en-US" altLang="zh-CN" sz="4800" dirty="0"/>
              <a:t>index/a1/a2/a3/a4</a:t>
            </a:r>
            <a:r>
              <a:rPr lang="zh-CN" altLang="en-US" sz="4800" dirty="0"/>
              <a:t>網頁，貼上</a:t>
            </a:r>
            <a:r>
              <a:rPr lang="en-US" altLang="zh-CN" sz="4800" dirty="0"/>
              <a:t>GA4</a:t>
            </a:r>
            <a:r>
              <a:rPr lang="zh-CN" altLang="en-US" sz="4800" dirty="0"/>
              <a:t>代碼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5B1667-B95A-4EFB-985D-0C4ADB413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" y="1681936"/>
            <a:ext cx="9144000" cy="5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74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7FB3D7-4482-470D-9EF9-E961EF7A4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注意：</a:t>
            </a:r>
            <a:endParaRPr lang="en-US" altLang="zh-CN" sz="5400" dirty="0"/>
          </a:p>
          <a:p>
            <a:pPr lvl="1"/>
            <a:r>
              <a:rPr lang="en-US" altLang="zh-CN" sz="4000" dirty="0"/>
              <a:t>1 </a:t>
            </a:r>
            <a:r>
              <a:rPr lang="zh-CN" altLang="en-US" sz="4000" dirty="0"/>
              <a:t>個網頁，只能夠放置 </a:t>
            </a:r>
            <a:r>
              <a:rPr lang="en-US" altLang="zh-CN" sz="4000" dirty="0"/>
              <a:t>1 </a:t>
            </a:r>
            <a:r>
              <a:rPr lang="zh-CN" altLang="en-US" sz="4000" dirty="0"/>
              <a:t>個</a:t>
            </a:r>
            <a:r>
              <a:rPr lang="en-US" altLang="zh-CN" sz="4000" dirty="0"/>
              <a:t>GA4</a:t>
            </a:r>
            <a:r>
              <a:rPr lang="zh-CN" altLang="en-US" sz="4000" dirty="0"/>
              <a:t>代碼，</a:t>
            </a:r>
            <a:endParaRPr lang="en-US" altLang="zh-CN" sz="4000" dirty="0"/>
          </a:p>
          <a:p>
            <a:pPr lvl="1"/>
            <a:r>
              <a:rPr lang="zh-CN" altLang="en-US" sz="4000" dirty="0"/>
              <a:t>若是放置</a:t>
            </a:r>
            <a:r>
              <a:rPr lang="en-US" altLang="zh-CN" sz="4000" dirty="0"/>
              <a:t>2</a:t>
            </a:r>
            <a:r>
              <a:rPr lang="zh-CN" altLang="en-US" sz="4000" dirty="0"/>
              <a:t>個，會發生錯誤</a:t>
            </a:r>
            <a:endParaRPr lang="zh-TW" altLang="en-US" sz="4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255AFC-3233-4A5A-982F-D3C2E4EF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開啟</a:t>
            </a:r>
            <a:r>
              <a:rPr lang="en-US" altLang="zh-CN" sz="4800" dirty="0"/>
              <a:t>hw4</a:t>
            </a:r>
            <a:r>
              <a:rPr lang="zh-CN" altLang="en-US" sz="4800" dirty="0"/>
              <a:t>的</a:t>
            </a:r>
            <a:r>
              <a:rPr lang="en-US" altLang="zh-CN" sz="4800" dirty="0"/>
              <a:t>index/a1/a2/a3/a4</a:t>
            </a:r>
            <a:r>
              <a:rPr lang="zh-CN" altLang="en-US" sz="4800" dirty="0"/>
              <a:t>網頁，貼上</a:t>
            </a:r>
            <a:r>
              <a:rPr lang="en-US" altLang="zh-CN" sz="4800" dirty="0"/>
              <a:t>GA4</a:t>
            </a:r>
            <a:r>
              <a:rPr lang="zh-CN" altLang="en-US" sz="4800" dirty="0"/>
              <a:t>代碼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7585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7FB3D7-4482-470D-9EF9-E961EF7A4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255AFC-3233-4A5A-982F-D3C2E4EF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重新上傳</a:t>
            </a:r>
            <a:r>
              <a:rPr lang="en-US" altLang="zh-CN" sz="4800" dirty="0"/>
              <a:t>hw4</a:t>
            </a:r>
            <a:r>
              <a:rPr lang="zh-CN" altLang="en-US" sz="4800" dirty="0"/>
              <a:t>的</a:t>
            </a:r>
            <a:r>
              <a:rPr lang="en-US" altLang="zh-CN" sz="4800" dirty="0"/>
              <a:t>index/a1/a2/a3/a4</a:t>
            </a:r>
            <a:r>
              <a:rPr lang="zh-CN" altLang="en-US" sz="4800" dirty="0"/>
              <a:t>網頁</a:t>
            </a:r>
            <a:r>
              <a:rPr lang="zh-CN" altLang="en-US" dirty="0"/>
              <a:t>到</a:t>
            </a:r>
            <a:r>
              <a:rPr lang="en-US" altLang="zh-CN" dirty="0" err="1"/>
              <a:t>Github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4DA994-9CDF-447B-942C-8EE68DD4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55" y="1723394"/>
            <a:ext cx="7861498" cy="48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72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檢查</a:t>
            </a:r>
            <a:r>
              <a:rPr lang="en-US" altLang="zh-CN" dirty="0"/>
              <a:t>GA4</a:t>
            </a:r>
            <a:r>
              <a:rPr lang="zh-CN" altLang="en-US" dirty="0"/>
              <a:t>代碼是否安裝成功？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326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72910BF-2DA6-448D-AD91-86319162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：使用</a:t>
            </a:r>
            <a:r>
              <a:rPr lang="en-US" altLang="zh-CN" dirty="0">
                <a:solidFill>
                  <a:srgbClr val="7030A0"/>
                </a:solidFill>
              </a:rPr>
              <a:t>GA4 </a:t>
            </a:r>
            <a:r>
              <a:rPr lang="zh-CN" altLang="en-US" dirty="0">
                <a:solidFill>
                  <a:srgbClr val="7030A0"/>
                </a:solidFill>
              </a:rPr>
              <a:t>即時報表檢視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：使用</a:t>
            </a:r>
            <a:r>
              <a:rPr lang="en-US" altLang="zh-CN" dirty="0">
                <a:solidFill>
                  <a:srgbClr val="7030A0"/>
                </a:solidFill>
              </a:rPr>
              <a:t>Google Tag Assistant</a:t>
            </a:r>
            <a:r>
              <a:rPr lang="zh-CN" altLang="en-US" dirty="0">
                <a:solidFill>
                  <a:srgbClr val="7030A0"/>
                </a:solidFill>
              </a:rPr>
              <a:t>網站來做測試檢查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37A0F8-5256-4413-8A28-4DEEFA86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檢查</a:t>
            </a:r>
            <a:r>
              <a:rPr lang="en-US" altLang="zh-CN" dirty="0"/>
              <a:t>GA4</a:t>
            </a:r>
            <a:r>
              <a:rPr lang="zh-CN" altLang="en-US" dirty="0"/>
              <a:t>代碼是否安裝成功？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570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B0A80A3-DD58-4CCC-813A-96A147EF8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TW" altLang="en-US" sz="5600" dirty="0">
                <a:cs typeface="+mj-cs"/>
              </a:rPr>
              <a:t>◉</a:t>
            </a:r>
            <a:r>
              <a:rPr lang="en-US" altLang="zh-TW" sz="5600" dirty="0">
                <a:cs typeface="+mj-cs"/>
              </a:rPr>
              <a:t>Google Analytics </a:t>
            </a:r>
            <a:r>
              <a:rPr lang="zh-CN" altLang="en-US" sz="5600" dirty="0">
                <a:cs typeface="+mj-cs"/>
              </a:rPr>
              <a:t>代</a:t>
            </a:r>
            <a:r>
              <a:rPr lang="zh-TW" altLang="en-US" sz="5600" dirty="0">
                <a:cs typeface="+mj-cs"/>
              </a:rPr>
              <a:t>碼分析主要是用</a:t>
            </a:r>
            <a:r>
              <a:rPr lang="zh-TW" altLang="en-US" sz="5600" dirty="0">
                <a:solidFill>
                  <a:srgbClr val="C00000"/>
                </a:solidFill>
                <a:cs typeface="+mj-cs"/>
              </a:rPr>
              <a:t>網頁標記 </a:t>
            </a:r>
            <a:r>
              <a:rPr lang="en-US" altLang="zh-TW" sz="5600" dirty="0">
                <a:solidFill>
                  <a:srgbClr val="C00000"/>
                </a:solidFill>
                <a:cs typeface="+mj-cs"/>
              </a:rPr>
              <a:t>(Page tags) </a:t>
            </a:r>
            <a:r>
              <a:rPr lang="zh-TW" altLang="en-US" sz="5600" dirty="0">
                <a:cs typeface="+mj-cs"/>
              </a:rPr>
              <a:t>的追蹤技術進行資料收集，</a:t>
            </a:r>
          </a:p>
          <a:p>
            <a:r>
              <a:rPr lang="zh-TW" altLang="en-US" sz="5600" dirty="0">
                <a:cs typeface="+mj-cs"/>
              </a:rPr>
              <a:t>◉我們可以將</a:t>
            </a:r>
            <a:r>
              <a:rPr lang="zh-TW" altLang="en-US" sz="5600" dirty="0">
                <a:solidFill>
                  <a:srgbClr val="C00000"/>
                </a:solidFill>
                <a:cs typeface="+mj-cs"/>
              </a:rPr>
              <a:t>特定網頁</a:t>
            </a:r>
            <a:r>
              <a:rPr lang="zh-TW" altLang="en-US" sz="5600" dirty="0">
                <a:cs typeface="+mj-cs"/>
              </a:rPr>
              <a:t>或</a:t>
            </a:r>
            <a:r>
              <a:rPr lang="zh-TW" altLang="en-US" sz="5600" dirty="0">
                <a:solidFill>
                  <a:srgbClr val="C00000"/>
                </a:solidFill>
                <a:cs typeface="+mj-cs"/>
              </a:rPr>
              <a:t>每一頁</a:t>
            </a:r>
            <a:r>
              <a:rPr lang="zh-TW" altLang="en-US" sz="5600" dirty="0">
                <a:cs typeface="+mj-cs"/>
              </a:rPr>
              <a:t>，如此一來當使用者造訪網頁時，使用者的瀏覽資訊就會被載入 </a:t>
            </a:r>
            <a:r>
              <a:rPr lang="en-US" altLang="zh-TW" sz="5600" dirty="0">
                <a:cs typeface="+mj-cs"/>
              </a:rPr>
              <a:t>Google Analytics </a:t>
            </a:r>
            <a:r>
              <a:rPr lang="zh-TW" altLang="en-US" sz="5600" dirty="0">
                <a:cs typeface="+mj-cs"/>
              </a:rPr>
              <a:t>的追蹤碼 ，</a:t>
            </a:r>
            <a:endParaRPr lang="en-US" altLang="zh-TW" sz="5600" dirty="0">
              <a:cs typeface="+mj-cs"/>
            </a:endParaRPr>
          </a:p>
          <a:p>
            <a:r>
              <a:rPr lang="zh-TW" altLang="en-US" sz="5600" dirty="0">
                <a:cs typeface="+mj-cs"/>
              </a:rPr>
              <a:t>這組追蹤碼</a:t>
            </a:r>
            <a:r>
              <a:rPr lang="zh-TW" altLang="en-US" sz="5600" dirty="0">
                <a:solidFill>
                  <a:srgbClr val="C00000"/>
                </a:solidFill>
                <a:cs typeface="+mj-cs"/>
              </a:rPr>
              <a:t>會追蹤到訪客在每一頁上所進行的行為</a:t>
            </a:r>
            <a:r>
              <a:rPr lang="zh-TW" altLang="en-US" sz="5600" dirty="0">
                <a:cs typeface="+mj-cs"/>
              </a:rPr>
              <a:t>，</a:t>
            </a:r>
            <a:endParaRPr lang="en-US" altLang="zh-TW" sz="5600" dirty="0">
              <a:cs typeface="+mj-cs"/>
            </a:endParaRPr>
          </a:p>
          <a:p>
            <a:r>
              <a:rPr lang="zh-TW" altLang="en-US" sz="5600" dirty="0">
                <a:cs typeface="+mj-cs"/>
              </a:rPr>
              <a:t>並將資料</a:t>
            </a:r>
            <a:r>
              <a:rPr lang="zh-TW" altLang="en-US" sz="5600" dirty="0">
                <a:solidFill>
                  <a:srgbClr val="C00000"/>
                </a:solidFill>
                <a:cs typeface="+mj-cs"/>
              </a:rPr>
              <a:t>發送到 </a:t>
            </a:r>
            <a:r>
              <a:rPr lang="en-US" altLang="zh-CN" sz="5600" dirty="0">
                <a:solidFill>
                  <a:srgbClr val="C00000"/>
                </a:solidFill>
                <a:cs typeface="+mj-cs"/>
              </a:rPr>
              <a:t>GA</a:t>
            </a:r>
            <a:r>
              <a:rPr lang="zh-CN" altLang="en-US" sz="5600" dirty="0">
                <a:solidFill>
                  <a:srgbClr val="C00000"/>
                </a:solidFill>
                <a:cs typeface="+mj-cs"/>
              </a:rPr>
              <a:t>的</a:t>
            </a:r>
            <a:r>
              <a:rPr lang="zh-TW" altLang="en-US" sz="5600" dirty="0">
                <a:solidFill>
                  <a:srgbClr val="C00000"/>
                </a:solidFill>
                <a:cs typeface="+mj-cs"/>
              </a:rPr>
              <a:t>資料庫</a:t>
            </a:r>
            <a:r>
              <a:rPr lang="zh-TW" altLang="en-US" sz="5600" dirty="0">
                <a:cs typeface="+mj-cs"/>
              </a:rPr>
              <a:t>，</a:t>
            </a:r>
            <a:endParaRPr lang="en-US" altLang="zh-TW" sz="5600" dirty="0">
              <a:cs typeface="+mj-cs"/>
            </a:endParaRPr>
          </a:p>
          <a:p>
            <a:r>
              <a:rPr lang="zh-TW" altLang="en-US" sz="5600" dirty="0">
                <a:cs typeface="+mj-cs"/>
              </a:rPr>
              <a:t>最後在 </a:t>
            </a:r>
            <a:r>
              <a:rPr lang="en-US" altLang="zh-CN" sz="5600" dirty="0">
                <a:cs typeface="+mj-cs"/>
              </a:rPr>
              <a:t>GA</a:t>
            </a:r>
            <a:r>
              <a:rPr lang="zh-TW" altLang="en-US" sz="5600" dirty="0">
                <a:cs typeface="+mj-cs"/>
              </a:rPr>
              <a:t>以</a:t>
            </a:r>
            <a:r>
              <a:rPr lang="zh-TW" altLang="en-US" sz="5600" dirty="0">
                <a:solidFill>
                  <a:srgbClr val="C00000"/>
                </a:solidFill>
                <a:cs typeface="+mj-cs"/>
              </a:rPr>
              <a:t>各種報</a:t>
            </a:r>
            <a:r>
              <a:rPr lang="zh-TW" altLang="en-US" sz="5600" dirty="0">
                <a:cs typeface="+mj-cs"/>
              </a:rPr>
              <a:t>表的呈現。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C34EE4-0910-4783-8BE0-7522E372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en-US" altLang="zh-TW" dirty="0"/>
              <a:t> GA </a:t>
            </a:r>
            <a:r>
              <a:rPr lang="zh-TW" altLang="en-US" dirty="0"/>
              <a:t>的工作原理</a:t>
            </a:r>
          </a:p>
        </p:txBody>
      </p:sp>
    </p:spTree>
    <p:extLst>
      <p:ext uri="{BB962C8B-B14F-4D97-AF65-F5344CB8AC3E}">
        <p14:creationId xmlns:p14="http://schemas.microsoft.com/office/powerpoint/2010/main" val="1112501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：使用</a:t>
            </a:r>
            <a:r>
              <a:rPr lang="en-US" altLang="zh-CN" dirty="0">
                <a:solidFill>
                  <a:srgbClr val="7030A0"/>
                </a:solidFill>
              </a:rPr>
              <a:t>GA4 </a:t>
            </a:r>
            <a:r>
              <a:rPr lang="zh-CN" altLang="en-US" dirty="0">
                <a:solidFill>
                  <a:srgbClr val="7030A0"/>
                </a:solidFill>
              </a:rPr>
              <a:t>即時報表檢視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方法</a:t>
            </a:r>
            <a:r>
              <a:rPr lang="en-US" altLang="zh-CN" dirty="0">
                <a:solidFill>
                  <a:schemeClr val="tx1">
                    <a:lumMod val="6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：使用</a:t>
            </a:r>
            <a:r>
              <a:rPr lang="en-US" altLang="zh-CN" dirty="0">
                <a:solidFill>
                  <a:schemeClr val="tx1">
                    <a:lumMod val="65000"/>
                  </a:schemeClr>
                </a:solidFill>
              </a:rPr>
              <a:t>Google Tag Assistant</a:t>
            </a:r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網站來做測試檢查</a:t>
            </a:r>
            <a:endParaRPr lang="zh-TW" alt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05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9ED52F-1719-49A4-8798-561DAFED2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" y="1468222"/>
            <a:ext cx="8851037" cy="512127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步驟</a:t>
            </a:r>
            <a:r>
              <a:rPr lang="en-US" altLang="zh-CN" sz="2800" dirty="0">
                <a:solidFill>
                  <a:srgbClr val="7030A0"/>
                </a:solidFill>
              </a:rPr>
              <a:t>1</a:t>
            </a:r>
            <a:r>
              <a:rPr lang="zh-CN" altLang="en-US" sz="2800" dirty="0">
                <a:solidFill>
                  <a:srgbClr val="7030A0"/>
                </a:solidFill>
              </a:rPr>
              <a:t>：先到</a:t>
            </a:r>
            <a:r>
              <a:rPr lang="en-US" altLang="zh-CN" sz="2800" dirty="0">
                <a:solidFill>
                  <a:srgbClr val="7030A0"/>
                </a:solidFill>
              </a:rPr>
              <a:t>GA4</a:t>
            </a:r>
            <a:r>
              <a:rPr lang="zh-CN" altLang="en-US" sz="2800" dirty="0">
                <a:solidFill>
                  <a:srgbClr val="7030A0"/>
                </a:solidFill>
              </a:rPr>
              <a:t>平台：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lvl="1"/>
            <a:r>
              <a:rPr lang="en-US" altLang="zh-CN" sz="2000" dirty="0"/>
              <a:t>【</a:t>
            </a:r>
            <a:r>
              <a:rPr lang="zh-CN" altLang="en-US" sz="2000" dirty="0">
                <a:solidFill>
                  <a:srgbClr val="C00000"/>
                </a:solidFill>
              </a:rPr>
              <a:t>左上角</a:t>
            </a:r>
            <a:r>
              <a:rPr lang="en-US" altLang="zh-CN" sz="2000" dirty="0">
                <a:solidFill>
                  <a:srgbClr val="C00000"/>
                </a:solidFill>
              </a:rPr>
              <a:t>Menu</a:t>
            </a:r>
            <a:r>
              <a:rPr lang="zh-CN" altLang="en-US" sz="2000" dirty="0">
                <a:solidFill>
                  <a:srgbClr val="C00000"/>
                </a:solidFill>
              </a:rPr>
              <a:t>選單</a:t>
            </a:r>
            <a:r>
              <a:rPr lang="en-US" altLang="zh-CN" sz="2000" dirty="0"/>
              <a:t>】</a:t>
            </a:r>
            <a:r>
              <a:rPr lang="zh-TW" altLang="en-US" sz="14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2000" dirty="0"/>
              <a:t>【</a:t>
            </a:r>
            <a:r>
              <a:rPr lang="zh-CN" altLang="en-US" sz="2000" dirty="0">
                <a:solidFill>
                  <a:srgbClr val="C00000"/>
                </a:solidFill>
              </a:rPr>
              <a:t>報表</a:t>
            </a:r>
            <a:r>
              <a:rPr lang="en-US" altLang="zh-CN" sz="2000" dirty="0"/>
              <a:t>】</a:t>
            </a:r>
            <a:r>
              <a:rPr lang="zh-TW" altLang="en-US" sz="14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2000" dirty="0"/>
              <a:t>【</a:t>
            </a:r>
            <a:r>
              <a:rPr lang="zh-CN" altLang="en-US" sz="2000" dirty="0"/>
              <a:t>即時</a:t>
            </a:r>
            <a:r>
              <a:rPr lang="zh-CN" altLang="en-US" sz="2000" dirty="0">
                <a:solidFill>
                  <a:srgbClr val="C00000"/>
                </a:solidFill>
              </a:rPr>
              <a:t>報表</a:t>
            </a:r>
            <a:r>
              <a:rPr lang="en-US" altLang="zh-CN" sz="2000" dirty="0"/>
              <a:t>】</a:t>
            </a:r>
            <a:r>
              <a:rPr lang="zh-TW" altLang="en-US" sz="2000" b="1" i="0" dirty="0">
                <a:solidFill>
                  <a:srgbClr val="000000"/>
                </a:solidFill>
                <a:effectLst/>
                <a:latin typeface="system-ui"/>
              </a:rPr>
              <a:t>➜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system-ui"/>
              </a:rPr>
              <a:t>目前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system-ui"/>
              </a:rPr>
              <a:t>30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system-ui"/>
              </a:rPr>
              <a:t>分鐘內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system-ui"/>
              </a:rPr>
              <a:t>0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system-ui"/>
              </a:rPr>
              <a:t>人</a:t>
            </a:r>
            <a:endParaRPr lang="zh-TW" altLang="en-US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B569FC8-C044-46CF-9CAE-D6E75B9D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：使用</a:t>
            </a:r>
            <a:r>
              <a:rPr lang="en-US" altLang="zh-CN" dirty="0"/>
              <a:t>GA4 </a:t>
            </a:r>
            <a:r>
              <a:rPr lang="zh-CN" altLang="en-US" dirty="0"/>
              <a:t>即時報表檢視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E779F4B-1734-4350-804B-B727C8C0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4" y="2449148"/>
            <a:ext cx="8171142" cy="42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24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9ED52F-1719-49A4-8798-561DAFED2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7030A0"/>
                </a:solidFill>
              </a:rPr>
              <a:t>步驟</a:t>
            </a:r>
            <a:r>
              <a:rPr lang="en-US" altLang="zh-CN" sz="3600" dirty="0">
                <a:solidFill>
                  <a:srgbClr val="7030A0"/>
                </a:solidFill>
              </a:rPr>
              <a:t>2</a:t>
            </a:r>
            <a:r>
              <a:rPr lang="zh-CN" altLang="en-US" sz="3600" dirty="0">
                <a:solidFill>
                  <a:srgbClr val="7030A0"/>
                </a:solidFill>
              </a:rPr>
              <a:t>：到範例</a:t>
            </a:r>
            <a:r>
              <a:rPr lang="en-US" altLang="zh-CN" sz="3600" dirty="0">
                <a:solidFill>
                  <a:srgbClr val="7030A0"/>
                </a:solidFill>
              </a:rPr>
              <a:t>4</a:t>
            </a:r>
            <a:r>
              <a:rPr lang="zh-CN" altLang="en-US" sz="3600" dirty="0">
                <a:solidFill>
                  <a:srgbClr val="7030A0"/>
                </a:solidFill>
              </a:rPr>
              <a:t>的網站：</a:t>
            </a:r>
            <a:endParaRPr lang="en-US" altLang="zh-CN" sz="3600" dirty="0">
              <a:solidFill>
                <a:srgbClr val="7030A0"/>
              </a:solidFill>
            </a:endParaRPr>
          </a:p>
          <a:p>
            <a:pPr lvl="1"/>
            <a:r>
              <a:rPr lang="en-US" altLang="zh-CN" dirty="0">
                <a:hlinkClick r:id="rId2"/>
              </a:rPr>
              <a:t>ccwntut.github.io/hw4</a:t>
            </a:r>
            <a:endParaRPr lang="en-US" altLang="zh-CN" dirty="0"/>
          </a:p>
          <a:p>
            <a:pPr lvl="1"/>
            <a:r>
              <a:rPr lang="zh-CN" altLang="en-US" dirty="0"/>
              <a:t>做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</a:rPr>
              <a:t>網頁瀏覽</a:t>
            </a:r>
            <a:r>
              <a:rPr lang="en-US" altLang="zh-CN" dirty="0"/>
              <a:t>】</a:t>
            </a:r>
            <a:r>
              <a:rPr lang="zh-CN" altLang="en-US" dirty="0"/>
              <a:t>動作</a:t>
            </a:r>
            <a:endParaRPr lang="en-US" altLang="zh-CN" dirty="0"/>
          </a:p>
          <a:p>
            <a:pPr lvl="1"/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</a:rPr>
              <a:t>按鈕點擊</a:t>
            </a:r>
            <a:r>
              <a:rPr lang="en-US" altLang="zh-CN" dirty="0"/>
              <a:t>】</a:t>
            </a:r>
            <a:r>
              <a:rPr lang="zh-CN" altLang="en-US" dirty="0"/>
              <a:t>動作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早期的</a:t>
            </a:r>
            <a:r>
              <a:rPr lang="en-US" altLang="zh-CN" dirty="0">
                <a:solidFill>
                  <a:srgbClr val="C00000"/>
                </a:solidFill>
              </a:rPr>
              <a:t>GA</a:t>
            </a:r>
            <a:r>
              <a:rPr lang="zh-CN" altLang="en-US" dirty="0"/>
              <a:t>，網頁瀏覽</a:t>
            </a:r>
            <a:r>
              <a:rPr lang="en-US" altLang="zh-CN" dirty="0"/>
              <a:t>/</a:t>
            </a:r>
            <a:r>
              <a:rPr lang="zh-CN" altLang="en-US" dirty="0"/>
              <a:t>點擊後，</a:t>
            </a:r>
            <a:r>
              <a:rPr lang="zh-CN" altLang="en-US" dirty="0">
                <a:solidFill>
                  <a:srgbClr val="C00000"/>
                </a:solidFill>
              </a:rPr>
              <a:t>要等</a:t>
            </a:r>
            <a:r>
              <a:rPr lang="en-US" altLang="zh-CN" dirty="0">
                <a:solidFill>
                  <a:srgbClr val="C00000"/>
                </a:solidFill>
              </a:rPr>
              <a:t>5</a:t>
            </a:r>
            <a:r>
              <a:rPr lang="zh-CN" altLang="en-US" dirty="0">
                <a:solidFill>
                  <a:srgbClr val="C00000"/>
                </a:solidFill>
              </a:rPr>
              <a:t>分鐘，</a:t>
            </a:r>
            <a:r>
              <a:rPr lang="en-US" altLang="zh-CN" dirty="0">
                <a:solidFill>
                  <a:srgbClr val="C00000"/>
                </a:solidFill>
              </a:rPr>
              <a:t>GA4</a:t>
            </a:r>
            <a:r>
              <a:rPr lang="zh-CN" altLang="en-US" dirty="0">
                <a:solidFill>
                  <a:srgbClr val="C00000"/>
                </a:solidFill>
              </a:rPr>
              <a:t>才會顯示數據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B569FC8-C044-46CF-9CAE-D6E75B9D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：使用</a:t>
            </a:r>
            <a:r>
              <a:rPr lang="en-US" altLang="zh-CN" dirty="0"/>
              <a:t>GA4 </a:t>
            </a:r>
            <a:r>
              <a:rPr lang="zh-CN" altLang="en-US" dirty="0"/>
              <a:t>即時報表檢視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E22905-A59F-4E69-90E8-33D70F420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76" y="4329872"/>
            <a:ext cx="5510271" cy="237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79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9ED52F-1719-49A4-8798-561DAFED2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" y="1468222"/>
            <a:ext cx="8851037" cy="5121275"/>
          </a:xfrm>
        </p:spPr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B569FC8-C044-46CF-9CAE-D6E75B9D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7030A0"/>
                </a:solidFill>
              </a:rPr>
              <a:t>步驟</a:t>
            </a:r>
            <a:r>
              <a:rPr lang="en-US" altLang="zh-CN" sz="4000" dirty="0">
                <a:solidFill>
                  <a:srgbClr val="7030A0"/>
                </a:solidFill>
              </a:rPr>
              <a:t>3</a:t>
            </a:r>
            <a:r>
              <a:rPr lang="zh-CN" altLang="en-US" sz="4000" dirty="0">
                <a:solidFill>
                  <a:srgbClr val="7030A0"/>
                </a:solidFill>
              </a:rPr>
              <a:t>：再回到</a:t>
            </a:r>
            <a:r>
              <a:rPr lang="en-US" altLang="zh-CN" sz="4000" dirty="0">
                <a:solidFill>
                  <a:srgbClr val="7030A0"/>
                </a:solidFill>
              </a:rPr>
              <a:t>GA4</a:t>
            </a:r>
            <a:r>
              <a:rPr lang="zh-CN" altLang="en-US" sz="4000" dirty="0">
                <a:solidFill>
                  <a:srgbClr val="7030A0"/>
                </a:solidFill>
              </a:rPr>
              <a:t>平台：</a:t>
            </a:r>
            <a:br>
              <a:rPr lang="en-US" altLang="zh-CN" sz="4000" dirty="0">
                <a:solidFill>
                  <a:srgbClr val="7030A0"/>
                </a:solidFill>
              </a:rPr>
            </a:br>
            <a:r>
              <a:rPr lang="en-US" altLang="zh-CN" sz="3200" dirty="0"/>
              <a:t>【</a:t>
            </a:r>
            <a:r>
              <a:rPr lang="zh-CN" altLang="en-US" sz="3200" dirty="0">
                <a:solidFill>
                  <a:srgbClr val="C00000"/>
                </a:solidFill>
              </a:rPr>
              <a:t>左上角</a:t>
            </a:r>
            <a:r>
              <a:rPr lang="en-US" altLang="zh-CN" sz="3200" dirty="0">
                <a:solidFill>
                  <a:srgbClr val="C00000"/>
                </a:solidFill>
              </a:rPr>
              <a:t>Menu</a:t>
            </a:r>
            <a:r>
              <a:rPr lang="zh-CN" altLang="en-US" sz="3200" dirty="0">
                <a:solidFill>
                  <a:srgbClr val="C00000"/>
                </a:solidFill>
              </a:rPr>
              <a:t>選單</a:t>
            </a:r>
            <a:r>
              <a:rPr lang="en-US" altLang="zh-CN" sz="3200" dirty="0"/>
              <a:t>】</a:t>
            </a:r>
            <a:r>
              <a:rPr lang="zh-TW" altLang="en-US" sz="20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3200" dirty="0"/>
              <a:t>【</a:t>
            </a:r>
            <a:r>
              <a:rPr lang="zh-CN" altLang="en-US" sz="3200" dirty="0">
                <a:solidFill>
                  <a:srgbClr val="C00000"/>
                </a:solidFill>
              </a:rPr>
              <a:t>報表</a:t>
            </a:r>
            <a:r>
              <a:rPr lang="en-US" altLang="zh-CN" sz="3200" dirty="0"/>
              <a:t>】</a:t>
            </a:r>
            <a:r>
              <a:rPr lang="zh-TW" altLang="en-US" sz="20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3200" dirty="0"/>
              <a:t>【</a:t>
            </a:r>
            <a:r>
              <a:rPr lang="zh-CN" altLang="en-US" sz="3200" dirty="0"/>
              <a:t>即時</a:t>
            </a:r>
            <a:r>
              <a:rPr lang="zh-CN" altLang="en-US" sz="3200" dirty="0">
                <a:solidFill>
                  <a:srgbClr val="C00000"/>
                </a:solidFill>
              </a:rPr>
              <a:t>報表</a:t>
            </a:r>
            <a:r>
              <a:rPr lang="en-US" altLang="zh-CN" sz="3200" dirty="0"/>
              <a:t>】</a:t>
            </a:r>
            <a:endParaRPr lang="zh-TW" altLang="en-US" sz="3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45FEDE6-39D4-48F7-991E-38AC03C69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732"/>
            <a:ext cx="9144000" cy="496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12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9ED52F-1719-49A4-8798-561DAFED2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" y="1468222"/>
            <a:ext cx="8851037" cy="5121275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過去 </a:t>
            </a:r>
            <a:r>
              <a:rPr lang="en-US" altLang="zh-TW" sz="3200" dirty="0"/>
              <a:t>30 </a:t>
            </a:r>
            <a:r>
              <a:rPr lang="zh-TW" altLang="en-US" sz="3200" dirty="0"/>
              <a:t>分鐘內的活躍使用者人數</a:t>
            </a:r>
            <a:r>
              <a:rPr lang="zh-CN" altLang="en-US" sz="3200" dirty="0"/>
              <a:t>：</a:t>
            </a:r>
            <a:r>
              <a:rPr lang="en-US" altLang="zh-TW" sz="3200" dirty="0"/>
              <a:t>1</a:t>
            </a:r>
          </a:p>
          <a:p>
            <a:r>
              <a:rPr lang="zh-TW" altLang="en-US" sz="3200" dirty="0"/>
              <a:t>過去 </a:t>
            </a:r>
            <a:r>
              <a:rPr lang="en-US" altLang="zh-TW" sz="3200" dirty="0"/>
              <a:t>5 </a:t>
            </a:r>
            <a:r>
              <a:rPr lang="zh-TW" altLang="en-US" sz="3200" dirty="0"/>
              <a:t>分鐘內的活躍使用者人數</a:t>
            </a:r>
            <a:r>
              <a:rPr lang="zh-CN" altLang="en-US" sz="3200" dirty="0"/>
              <a:t>：</a:t>
            </a:r>
            <a:r>
              <a:rPr lang="en-US" altLang="zh-TW" sz="3200" dirty="0"/>
              <a:t>1</a:t>
            </a:r>
          </a:p>
          <a:p>
            <a:r>
              <a:rPr lang="zh-TW" altLang="en-US" sz="3200" dirty="0"/>
              <a:t>使用者劃分依據：最初招攬到使用者的來源</a:t>
            </a:r>
            <a:r>
              <a:rPr lang="en-US" altLang="zh-TW" sz="3200" dirty="0"/>
              <a:t>#1-</a:t>
            </a:r>
          </a:p>
          <a:p>
            <a:endParaRPr lang="en-US" altLang="zh-TW" sz="1050" b="0" dirty="0">
              <a:effectLst/>
              <a:latin typeface="Google Sans"/>
            </a:endParaRPr>
          </a:p>
          <a:p>
            <a:endParaRPr lang="zh-TW" altLang="en-US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B569FC8-C044-46CF-9CAE-D6E75B9D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7030A0"/>
                </a:solidFill>
              </a:rPr>
              <a:t>步驟</a:t>
            </a:r>
            <a:r>
              <a:rPr lang="en-US" altLang="zh-CN" sz="4000" dirty="0">
                <a:solidFill>
                  <a:srgbClr val="7030A0"/>
                </a:solidFill>
              </a:rPr>
              <a:t>3</a:t>
            </a:r>
            <a:r>
              <a:rPr lang="zh-CN" altLang="en-US" sz="4000" dirty="0">
                <a:solidFill>
                  <a:srgbClr val="7030A0"/>
                </a:solidFill>
              </a:rPr>
              <a:t>：再回到</a:t>
            </a:r>
            <a:r>
              <a:rPr lang="en-US" altLang="zh-CN" sz="4000" dirty="0">
                <a:solidFill>
                  <a:srgbClr val="7030A0"/>
                </a:solidFill>
              </a:rPr>
              <a:t>GA4</a:t>
            </a:r>
            <a:r>
              <a:rPr lang="zh-CN" altLang="en-US" sz="4000" dirty="0">
                <a:solidFill>
                  <a:srgbClr val="7030A0"/>
                </a:solidFill>
              </a:rPr>
              <a:t>平台：</a:t>
            </a:r>
            <a:br>
              <a:rPr lang="en-US" altLang="zh-CN" sz="4000" dirty="0">
                <a:solidFill>
                  <a:srgbClr val="7030A0"/>
                </a:solidFill>
              </a:rPr>
            </a:br>
            <a:r>
              <a:rPr lang="en-US" altLang="zh-CN" sz="3200" dirty="0"/>
              <a:t>【</a:t>
            </a:r>
            <a:r>
              <a:rPr lang="zh-CN" altLang="en-US" sz="3200" dirty="0">
                <a:solidFill>
                  <a:srgbClr val="C00000"/>
                </a:solidFill>
              </a:rPr>
              <a:t>左上角</a:t>
            </a:r>
            <a:r>
              <a:rPr lang="en-US" altLang="zh-CN" sz="3200" dirty="0">
                <a:solidFill>
                  <a:srgbClr val="C00000"/>
                </a:solidFill>
              </a:rPr>
              <a:t>Menu</a:t>
            </a:r>
            <a:r>
              <a:rPr lang="zh-CN" altLang="en-US" sz="3200" dirty="0">
                <a:solidFill>
                  <a:srgbClr val="C00000"/>
                </a:solidFill>
              </a:rPr>
              <a:t>選單</a:t>
            </a:r>
            <a:r>
              <a:rPr lang="en-US" altLang="zh-CN" sz="3200" dirty="0"/>
              <a:t>】</a:t>
            </a:r>
            <a:r>
              <a:rPr lang="zh-TW" altLang="en-US" sz="20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3200" dirty="0"/>
              <a:t>【</a:t>
            </a:r>
            <a:r>
              <a:rPr lang="zh-CN" altLang="en-US" sz="3200" dirty="0">
                <a:solidFill>
                  <a:srgbClr val="C00000"/>
                </a:solidFill>
              </a:rPr>
              <a:t>報表</a:t>
            </a:r>
            <a:r>
              <a:rPr lang="en-US" altLang="zh-CN" sz="3200" dirty="0"/>
              <a:t>】</a:t>
            </a:r>
            <a:r>
              <a:rPr lang="zh-TW" altLang="en-US" sz="20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3200" dirty="0"/>
              <a:t>【</a:t>
            </a:r>
            <a:r>
              <a:rPr lang="zh-CN" altLang="en-US" sz="3200" dirty="0"/>
              <a:t>即時</a:t>
            </a:r>
            <a:r>
              <a:rPr lang="zh-CN" altLang="en-US" sz="3200" dirty="0">
                <a:solidFill>
                  <a:srgbClr val="C00000"/>
                </a:solidFill>
              </a:rPr>
              <a:t>報表</a:t>
            </a:r>
            <a:r>
              <a:rPr lang="en-US" altLang="zh-CN" sz="3200" dirty="0"/>
              <a:t>】</a:t>
            </a:r>
            <a:endParaRPr lang="zh-TW" altLang="en-US" sz="3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4383DE-CF0D-4DC4-BDE5-59D031D14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10" y="4028859"/>
            <a:ext cx="5325218" cy="116221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32E556B-B939-49FF-B3D6-49261068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1" y="5459716"/>
            <a:ext cx="6087325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3FA54E8-A9B7-4DFE-B526-85D97684B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6D0408-A3A7-4076-8085-C0C03FBA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solidFill>
                  <a:srgbClr val="7030A0"/>
                </a:solidFill>
              </a:rPr>
              <a:t>步驟</a:t>
            </a:r>
            <a:r>
              <a:rPr lang="en-US" altLang="zh-CN" sz="3600" dirty="0">
                <a:solidFill>
                  <a:srgbClr val="7030A0"/>
                </a:solidFill>
              </a:rPr>
              <a:t>3</a:t>
            </a:r>
            <a:r>
              <a:rPr lang="zh-CN" altLang="en-US" sz="3600" dirty="0">
                <a:solidFill>
                  <a:srgbClr val="7030A0"/>
                </a:solidFill>
              </a:rPr>
              <a:t>：再回到</a:t>
            </a:r>
            <a:r>
              <a:rPr lang="en-US" altLang="zh-CN" sz="3600" dirty="0">
                <a:solidFill>
                  <a:srgbClr val="7030A0"/>
                </a:solidFill>
              </a:rPr>
              <a:t>GA4</a:t>
            </a:r>
            <a:r>
              <a:rPr lang="zh-CN" altLang="en-US" sz="3600" dirty="0">
                <a:solidFill>
                  <a:srgbClr val="7030A0"/>
                </a:solidFill>
              </a:rPr>
              <a:t>平台：</a:t>
            </a:r>
            <a:br>
              <a:rPr lang="en-US" altLang="zh-CN" sz="3600" dirty="0">
                <a:solidFill>
                  <a:srgbClr val="7030A0"/>
                </a:solidFill>
              </a:rPr>
            </a:br>
            <a:r>
              <a:rPr lang="en-US" altLang="zh-CN" sz="2800" dirty="0"/>
              <a:t>【</a:t>
            </a:r>
            <a:r>
              <a:rPr lang="zh-CN" altLang="en-US" sz="2800" dirty="0">
                <a:solidFill>
                  <a:srgbClr val="C00000"/>
                </a:solidFill>
              </a:rPr>
              <a:t>左上角</a:t>
            </a:r>
            <a:r>
              <a:rPr lang="en-US" altLang="zh-CN" sz="2800" dirty="0">
                <a:solidFill>
                  <a:srgbClr val="C00000"/>
                </a:solidFill>
              </a:rPr>
              <a:t>Menu</a:t>
            </a:r>
            <a:r>
              <a:rPr lang="zh-CN" altLang="en-US" sz="2800" dirty="0">
                <a:solidFill>
                  <a:srgbClr val="C00000"/>
                </a:solidFill>
              </a:rPr>
              <a:t>選單</a:t>
            </a:r>
            <a:r>
              <a:rPr lang="en-US" altLang="zh-CN" sz="2800" dirty="0"/>
              <a:t>】</a:t>
            </a:r>
            <a:r>
              <a:rPr lang="zh-TW" altLang="en-US" sz="18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2800" dirty="0"/>
              <a:t>【</a:t>
            </a:r>
            <a:r>
              <a:rPr lang="zh-CN" altLang="en-US" sz="2800" dirty="0">
                <a:solidFill>
                  <a:srgbClr val="C00000"/>
                </a:solidFill>
              </a:rPr>
              <a:t>報表</a:t>
            </a:r>
            <a:r>
              <a:rPr lang="en-US" altLang="zh-CN" sz="2800" dirty="0"/>
              <a:t>】</a:t>
            </a:r>
            <a:r>
              <a:rPr lang="zh-TW" altLang="en-US" sz="18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2800" dirty="0"/>
              <a:t>【</a:t>
            </a:r>
            <a:r>
              <a:rPr lang="zh-CN" altLang="en-US" sz="2800" dirty="0"/>
              <a:t>即時</a:t>
            </a:r>
            <a:r>
              <a:rPr lang="zh-CN" altLang="en-US" sz="2800" dirty="0">
                <a:solidFill>
                  <a:srgbClr val="C00000"/>
                </a:solidFill>
              </a:rPr>
              <a:t>報表</a:t>
            </a:r>
            <a:r>
              <a:rPr lang="en-US" altLang="zh-CN" sz="2800" dirty="0"/>
              <a:t>】</a:t>
            </a:r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0C662A-D738-42F4-AF0E-2CC2F84FA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1600199"/>
            <a:ext cx="8061484" cy="42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15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方法</a:t>
            </a:r>
            <a:r>
              <a:rPr lang="en-US" altLang="zh-CN" dirty="0">
                <a:solidFill>
                  <a:schemeClr val="tx1">
                    <a:lumMod val="6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：使用</a:t>
            </a:r>
            <a:r>
              <a:rPr lang="en-US" altLang="zh-CN" dirty="0">
                <a:solidFill>
                  <a:schemeClr val="tx1">
                    <a:lumMod val="65000"/>
                  </a:schemeClr>
                </a:solidFill>
              </a:rPr>
              <a:t>GA4 </a:t>
            </a:r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即時報表檢視</a:t>
            </a:r>
            <a:endParaRPr lang="en-US" altLang="zh-CN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：使用</a:t>
            </a:r>
            <a:r>
              <a:rPr lang="en-US" altLang="zh-CN" dirty="0">
                <a:solidFill>
                  <a:srgbClr val="7030A0"/>
                </a:solidFill>
              </a:rPr>
              <a:t>Google Tag Assistant</a:t>
            </a:r>
            <a:r>
              <a:rPr lang="zh-CN" altLang="en-US" dirty="0">
                <a:solidFill>
                  <a:srgbClr val="7030A0"/>
                </a:solidFill>
              </a:rPr>
              <a:t>網站來做測試檢查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631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D0AF2AB-9875-4949-AA71-3996F24D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到</a:t>
            </a:r>
            <a:r>
              <a:rPr lang="en-US" altLang="zh-CN" dirty="0"/>
              <a:t>Google</a:t>
            </a:r>
            <a:r>
              <a:rPr lang="zh-CN" altLang="en-US" dirty="0"/>
              <a:t>搜尋引擎，輸入：</a:t>
            </a:r>
            <a:endParaRPr lang="en-US" altLang="zh-CN" dirty="0"/>
          </a:p>
          <a:p>
            <a:pPr lvl="1"/>
            <a:r>
              <a:rPr lang="en-US" altLang="zh-CN" dirty="0"/>
              <a:t>Google Tag Assistant</a:t>
            </a:r>
          </a:p>
          <a:p>
            <a:pPr lvl="1"/>
            <a:r>
              <a:rPr lang="en-US" altLang="zh-CN" dirty="0">
                <a:hlinkClick r:id="rId2"/>
              </a:rPr>
              <a:t>https://tagassistant.google.com/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Add Domain</a:t>
            </a: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A3DD32F-D561-47A3-BE4F-5C681704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：使用</a:t>
            </a:r>
            <a:r>
              <a:rPr lang="en-US" altLang="zh-CN" dirty="0"/>
              <a:t>Google Tag Assistant</a:t>
            </a:r>
            <a:r>
              <a:rPr lang="zh-CN" altLang="en-US" dirty="0"/>
              <a:t>網站來做測試檢查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FCE5A1-EBF8-41C9-B5F9-0E269814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849" y="2313989"/>
            <a:ext cx="3033598" cy="11150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97EF732-9F3B-4803-9975-4BBCB6AD5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6827"/>
            <a:ext cx="9144000" cy="25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96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D0AF2AB-9875-4949-AA71-3996F24D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C00000"/>
                </a:solidFill>
                <a:highlight>
                  <a:srgbClr val="FFFF00"/>
                </a:highlight>
              </a:rPr>
              <a:t>Add Domain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https://ccwntut.github.io/hw4</a:t>
            </a:r>
            <a:endParaRPr lang="en-US" altLang="zh-CN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A3DD32F-D561-47A3-BE4F-5C681704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：使用</a:t>
            </a:r>
            <a:r>
              <a:rPr lang="en-US" altLang="zh-CN" dirty="0"/>
              <a:t>Google Tag Assistant</a:t>
            </a:r>
            <a:r>
              <a:rPr lang="zh-CN" altLang="en-US" dirty="0"/>
              <a:t>網站來做測試檢查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AEE125-87AB-4F74-A199-CC97A9781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42" y="3015858"/>
            <a:ext cx="5649973" cy="35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98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A409A2-801D-48CE-9111-99DF5CA0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0DCCDA-55BC-40BB-8468-D179DFB9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Domain </a:t>
            </a:r>
            <a:r>
              <a:rPr lang="en-US" altLang="zh-CN" sz="3200" dirty="0">
                <a:sym typeface="Wingdings" panose="05000000000000000000" pitchFamily="2" charset="2"/>
              </a:rPr>
              <a:t> Google Tag Assistant </a:t>
            </a:r>
            <a:r>
              <a:rPr lang="zh-CN" altLang="en-US" sz="3200" dirty="0">
                <a:sym typeface="Wingdings" panose="05000000000000000000" pitchFamily="2" charset="2"/>
              </a:rPr>
              <a:t>已經連線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4BFA5C-B9EC-4E1E-B16A-263E47AE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53" y="1600200"/>
            <a:ext cx="9144000" cy="46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3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B0A80A3-DD58-4CCC-813A-96A147EF8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cs typeface="+mj-cs"/>
              </a:rPr>
              <a:t>◉將 </a:t>
            </a:r>
            <a:r>
              <a:rPr lang="en-US" altLang="zh-TW" sz="2800" dirty="0">
                <a:cs typeface="+mj-cs"/>
              </a:rPr>
              <a:t>Google Analytics </a:t>
            </a:r>
            <a:r>
              <a:rPr lang="zh-TW" altLang="en-US" sz="2800" dirty="0">
                <a:cs typeface="+mj-cs"/>
              </a:rPr>
              <a:t>的追蹤碼放在網頁的</a:t>
            </a:r>
            <a:r>
              <a:rPr lang="en-US" altLang="zh-TW" sz="2800" dirty="0">
                <a:solidFill>
                  <a:srgbClr val="C00000"/>
                </a:solidFill>
                <a:highlight>
                  <a:srgbClr val="FFFF00"/>
                </a:highlight>
                <a:cs typeface="+mj-cs"/>
              </a:rPr>
              <a:t>&lt;</a:t>
            </a:r>
            <a:r>
              <a:rPr lang="en-US" altLang="zh-TW" sz="2400" dirty="0">
                <a:solidFill>
                  <a:srgbClr val="C00000"/>
                </a:solidFill>
                <a:highlight>
                  <a:srgbClr val="FFFF00"/>
                </a:highlight>
                <a:cs typeface="+mj-cs"/>
              </a:rPr>
              <a:t>HEAD&gt;</a:t>
            </a:r>
            <a:endParaRPr lang="en-US" altLang="zh-TW" sz="2800" dirty="0">
              <a:solidFill>
                <a:srgbClr val="C00000"/>
              </a:solidFill>
              <a:highlight>
                <a:srgbClr val="FFFF00"/>
              </a:highlight>
              <a:cs typeface="+mj-cs"/>
            </a:endParaRPr>
          </a:p>
          <a:p>
            <a:r>
              <a:rPr lang="zh-TW" altLang="en-US" sz="2800" dirty="0">
                <a:cs typeface="+mj-cs"/>
              </a:rPr>
              <a:t>於是它就像</a:t>
            </a:r>
            <a:r>
              <a:rPr lang="en-US" altLang="zh-TW" sz="2800" dirty="0">
                <a:cs typeface="+mj-cs"/>
              </a:rPr>
              <a:t>【</a:t>
            </a:r>
            <a:r>
              <a:rPr lang="zh-TW" altLang="en-US" sz="2800" dirty="0">
                <a:cs typeface="+mj-cs"/>
              </a:rPr>
              <a:t>監視器</a:t>
            </a:r>
            <a:r>
              <a:rPr lang="en-US" altLang="zh-TW" sz="2800" dirty="0">
                <a:cs typeface="+mj-cs"/>
              </a:rPr>
              <a:t>】</a:t>
            </a:r>
            <a:r>
              <a:rPr lang="zh-TW" altLang="en-US" sz="2800" dirty="0">
                <a:cs typeface="+mj-cs"/>
              </a:rPr>
              <a:t>一樣，追蹤到訪客在網頁上的行為。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C34EE4-0910-4783-8BE0-7522E372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en-US" altLang="zh-TW" dirty="0"/>
              <a:t> GA </a:t>
            </a:r>
            <a:r>
              <a:rPr lang="zh-TW" altLang="en-US" dirty="0"/>
              <a:t>的工作原理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581CD3-B9FF-4EFB-9DB5-388063FE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3428999"/>
            <a:ext cx="9144000" cy="23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56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D65EEB3-5376-4C98-8AEC-FAC7B895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9D5E21E-48E6-4FCD-B3B0-684D2E42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並排</a:t>
            </a:r>
            <a:r>
              <a:rPr lang="en-US" altLang="zh-CN" sz="3600" dirty="0"/>
              <a:t>2</a:t>
            </a:r>
            <a:r>
              <a:rPr lang="zh-CN" altLang="en-US" sz="3600" dirty="0"/>
              <a:t>個網頁比較：捲動</a:t>
            </a:r>
            <a:r>
              <a:rPr lang="en-US" altLang="zh-CN" sz="3600" dirty="0"/>
              <a:t>/</a:t>
            </a:r>
            <a:r>
              <a:rPr lang="zh-CN" altLang="en-US" sz="3600" dirty="0"/>
              <a:t>點擊</a:t>
            </a:r>
            <a:r>
              <a:rPr lang="en-US" altLang="zh-CN" sz="3600" dirty="0"/>
              <a:t>hw4</a:t>
            </a:r>
            <a:r>
              <a:rPr lang="zh-CN" altLang="en-US" sz="3600" dirty="0"/>
              <a:t>網頁</a:t>
            </a:r>
            <a:br>
              <a:rPr lang="en-US" altLang="zh-CN" sz="3600" dirty="0"/>
            </a:br>
            <a:r>
              <a:rPr lang="zh-TW" altLang="en-US" sz="3600" dirty="0"/>
              <a:t>➜</a:t>
            </a:r>
            <a:r>
              <a:rPr lang="zh-CN" altLang="en-US" sz="3600" dirty="0"/>
              <a:t>看</a:t>
            </a:r>
            <a:r>
              <a:rPr lang="en-US" altLang="zh-CN" sz="3600" dirty="0"/>
              <a:t>Google Tag Assistant</a:t>
            </a:r>
            <a:r>
              <a:rPr lang="zh-CN" altLang="en-US" sz="3600" dirty="0"/>
              <a:t>的即時反應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B8FE26-7C82-4355-AACD-A7A004205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53" y="1767090"/>
            <a:ext cx="9144000" cy="428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23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4C23698-9C1B-4C1A-9263-486EF69A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C8E0812-614A-49E1-A0EB-A0C6EA19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7030A0"/>
                </a:solidFill>
              </a:rPr>
              <a:t>捲動</a:t>
            </a:r>
            <a:r>
              <a:rPr lang="zh-CN" altLang="en-US" sz="4000" dirty="0"/>
              <a:t>網頁</a:t>
            </a:r>
            <a:r>
              <a:rPr lang="en-US" altLang="zh-CN" sz="4000" dirty="0"/>
              <a:t>a1.html</a:t>
            </a:r>
            <a:br>
              <a:rPr lang="en-US" altLang="zh-CN" sz="4000" dirty="0"/>
            </a:br>
            <a:r>
              <a:rPr lang="zh-TW" altLang="en-US" sz="4000" dirty="0"/>
              <a:t>➜</a:t>
            </a:r>
            <a:r>
              <a:rPr lang="en-US" altLang="zh-CN" sz="4000" dirty="0"/>
              <a:t>Google Tag Assistant</a:t>
            </a:r>
            <a:r>
              <a:rPr lang="zh-CN" altLang="en-US" sz="4000" dirty="0"/>
              <a:t>有</a:t>
            </a:r>
            <a:r>
              <a:rPr lang="en-US" altLang="zh-CN" sz="4000" dirty="0" err="1">
                <a:solidFill>
                  <a:srgbClr val="7030A0"/>
                </a:solidFill>
              </a:rPr>
              <a:t>Scrol</a:t>
            </a:r>
            <a:r>
              <a:rPr lang="zh-CN" altLang="en-US" sz="4000" dirty="0">
                <a:solidFill>
                  <a:srgbClr val="7030A0"/>
                </a:solidFill>
              </a:rPr>
              <a:t>事件</a:t>
            </a:r>
            <a:endParaRPr lang="zh-TW" altLang="en-US" sz="4000" dirty="0">
              <a:solidFill>
                <a:srgbClr val="7030A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2145FC-CE87-4955-8CB7-73BDEC5E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09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58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38EB9DB-BDF4-4171-AA2A-DA970E4FA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A62B845-A730-4FD3-8F83-499A9994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9028590" cy="1265238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點按超連結到</a:t>
            </a:r>
            <a:r>
              <a:rPr lang="en-US" altLang="zh-CN" sz="3600" dirty="0"/>
              <a:t>a2.html</a:t>
            </a:r>
            <a:r>
              <a:rPr lang="zh-TW" altLang="en-US" sz="3600" dirty="0"/>
              <a:t>➜</a:t>
            </a:r>
            <a:r>
              <a:rPr lang="en-US" altLang="zh-CN" sz="3600" dirty="0"/>
              <a:t>Google Tag Assistant</a:t>
            </a:r>
            <a:r>
              <a:rPr lang="zh-CN" altLang="en-US" sz="3600" dirty="0"/>
              <a:t>有</a:t>
            </a:r>
            <a:r>
              <a:rPr lang="en-US" altLang="zh-CN" sz="3600" dirty="0">
                <a:solidFill>
                  <a:srgbClr val="7030A0"/>
                </a:solidFill>
              </a:rPr>
              <a:t>link click</a:t>
            </a:r>
            <a:r>
              <a:rPr lang="zh-CN" altLang="en-US" sz="3600" dirty="0">
                <a:solidFill>
                  <a:srgbClr val="7030A0"/>
                </a:solidFill>
              </a:rPr>
              <a:t>，</a:t>
            </a:r>
            <a:r>
              <a:rPr lang="en-US" altLang="zh-CN" sz="3600" dirty="0">
                <a:solidFill>
                  <a:srgbClr val="7030A0"/>
                </a:solidFill>
              </a:rPr>
              <a:t>windows load</a:t>
            </a:r>
            <a:r>
              <a:rPr lang="zh-CN" altLang="en-US" sz="3600" dirty="0">
                <a:solidFill>
                  <a:srgbClr val="7030A0"/>
                </a:solidFill>
              </a:rPr>
              <a:t>事件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633CF8-9299-4F8E-8F3B-20A30A3F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" y="1735107"/>
            <a:ext cx="9144000" cy="44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51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7.</a:t>
            </a:r>
            <a:r>
              <a:rPr lang="en-US" altLang="zh-TW" dirty="0"/>
              <a:t> </a:t>
            </a:r>
            <a:r>
              <a:rPr lang="zh-CN" altLang="en-US" dirty="0"/>
              <a:t>將我們的網站</a:t>
            </a:r>
            <a:r>
              <a:rPr lang="en-US" altLang="zh-CN" dirty="0"/>
              <a:t>hw3</a:t>
            </a:r>
          </a:p>
          <a:p>
            <a:r>
              <a:rPr lang="zh-CN" altLang="en-US" dirty="0"/>
              <a:t>串接到</a:t>
            </a:r>
            <a:r>
              <a:rPr lang="en-US" altLang="zh-CN" dirty="0"/>
              <a:t>GA4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757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8.</a:t>
            </a:r>
            <a:r>
              <a:rPr lang="en-US" altLang="zh-TW" dirty="0"/>
              <a:t> </a:t>
            </a:r>
            <a:r>
              <a:rPr lang="zh-CN" altLang="en-US" dirty="0"/>
              <a:t>到</a:t>
            </a:r>
            <a:r>
              <a:rPr lang="en-US" altLang="zh-TW" dirty="0"/>
              <a:t>GA </a:t>
            </a:r>
            <a:r>
              <a:rPr lang="en-US" altLang="zh-CN" dirty="0"/>
              <a:t>4</a:t>
            </a:r>
            <a:r>
              <a:rPr lang="zh-CN" altLang="en-US" dirty="0"/>
              <a:t>平台</a:t>
            </a:r>
            <a:endParaRPr lang="en-US" altLang="zh-CN" dirty="0"/>
          </a:p>
          <a:p>
            <a:r>
              <a:rPr lang="zh-CN" altLang="en-US" dirty="0"/>
              <a:t>選擇你的帳戶，建立資源</a:t>
            </a:r>
            <a:r>
              <a:rPr lang="en-US" altLang="zh-CN" dirty="0"/>
              <a:t>web3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182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4837281-5542-4465-8F97-45FD85F95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左下角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</a:rPr>
              <a:t>管理</a:t>
            </a:r>
            <a:r>
              <a:rPr lang="en-US" altLang="zh-CN" dirty="0"/>
              <a:t>】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system-ui"/>
              </a:rPr>
              <a:t>➜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ystem-ui"/>
              </a:rPr>
              <a:t>【</a:t>
            </a:r>
            <a:r>
              <a:rPr lang="zh-CN" altLang="en-US" b="1" i="0" dirty="0">
                <a:solidFill>
                  <a:srgbClr val="7030A0"/>
                </a:solidFill>
                <a:effectLst/>
                <a:latin typeface="system-ui"/>
              </a:rPr>
              <a:t>建立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system-ui"/>
              </a:rPr>
              <a:t>】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system-ui"/>
              </a:rPr>
              <a:t>➜</a:t>
            </a:r>
            <a:r>
              <a:rPr lang="zh-CN" altLang="en-US" b="1" i="0" dirty="0">
                <a:solidFill>
                  <a:srgbClr val="7030A0"/>
                </a:solidFill>
                <a:effectLst/>
                <a:latin typeface="system-ui"/>
              </a:rPr>
              <a:t>資源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690FAC-2C58-435B-8E11-85A65BB5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cs typeface="+mj-cs"/>
              </a:rPr>
              <a:t>齒輪</a:t>
            </a:r>
            <a:r>
              <a:rPr lang="en-US" altLang="zh-CN" sz="4800" dirty="0">
                <a:cs typeface="+mj-cs"/>
              </a:rPr>
              <a:t>【</a:t>
            </a:r>
            <a:r>
              <a:rPr lang="zh-CN" altLang="en-US" sz="4800" dirty="0">
                <a:solidFill>
                  <a:srgbClr val="7030A0"/>
                </a:solidFill>
                <a:cs typeface="+mj-cs"/>
              </a:rPr>
              <a:t>管理</a:t>
            </a:r>
            <a:r>
              <a:rPr lang="en-US" altLang="zh-CN" sz="4800" dirty="0">
                <a:cs typeface="+mj-cs"/>
              </a:rPr>
              <a:t>】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891BD8-227A-4520-8227-6CD2550E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166" y="2545237"/>
            <a:ext cx="3092980" cy="40582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6A3CD8A-C774-4898-9D6B-49BB0D43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10" y="2287261"/>
            <a:ext cx="1919915" cy="44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5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B51BD08-8D09-4BED-A077-9AEAB959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93160A1-93C1-4D62-8D22-436F603C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建立新資源：</a:t>
            </a:r>
            <a:r>
              <a:rPr lang="en-US" altLang="zh-CN" dirty="0"/>
              <a:t>web3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3BD0AC-E214-43D7-94B2-384AF5863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1443562"/>
            <a:ext cx="8314286" cy="5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68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04D1F03-914A-422A-9601-9DAFDA2D5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1BD0CC1-DD64-4058-956A-1BDAE8DB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直接設定</a:t>
            </a:r>
            <a:r>
              <a:rPr lang="en-US" altLang="zh-CN" dirty="0"/>
              <a:t>【</a:t>
            </a:r>
            <a:r>
              <a:rPr lang="zh-CN" altLang="en-US" dirty="0"/>
              <a:t>資料串流</a:t>
            </a:r>
            <a:r>
              <a:rPr lang="en-US" altLang="zh-CN" dirty="0"/>
              <a:t>】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網站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5653D6-27B7-46F9-B4A3-87C08C65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770"/>
            <a:ext cx="9144000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36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FCFE2CA-32AA-423E-80CA-12BD437D9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824" y="1417638"/>
            <a:ext cx="7855752" cy="5121275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26FD2A2D-B3C4-4B29-AE6B-B7D446C02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272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CFEF194-CF4C-4B43-8DC6-D2522367B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串流名稱：</a:t>
            </a:r>
            <a:r>
              <a:rPr lang="en-US" altLang="zh-CN" dirty="0"/>
              <a:t>web3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0902002-38B9-4A69-BF4B-23D94E06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建立資料串流</a:t>
            </a:r>
            <a:br>
              <a:rPr lang="en-US" altLang="zh-CN" dirty="0"/>
            </a:br>
            <a:r>
              <a:rPr lang="en-US" altLang="zh-CN" dirty="0">
                <a:solidFill>
                  <a:srgbClr val="C00000"/>
                </a:solidFill>
              </a:rPr>
              <a:t>ccwntut.github.io/hw3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5A83D7-1EDF-4924-9676-BF0112599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2119"/>
            <a:ext cx="9144000" cy="41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9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F98CF67-B41B-4307-979D-596203A0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C9344C4-0F4D-4191-94C6-DC846417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en-US" altLang="zh-TW" dirty="0"/>
              <a:t> GA </a:t>
            </a:r>
            <a:r>
              <a:rPr lang="zh-TW" altLang="en-US" dirty="0"/>
              <a:t>的工作原理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2ABCA5-3816-4CE9-8B73-A371F2F4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088"/>
            <a:ext cx="9144000" cy="426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8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A03C70-E155-4A9D-B096-3DCBE8AA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C42416E-3165-46B9-B1C9-EBCA1C34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複製代碼到</a:t>
            </a:r>
            <a:r>
              <a:rPr lang="en-US" altLang="zh-CN" dirty="0"/>
              <a:t>hw3</a:t>
            </a:r>
            <a:r>
              <a:rPr lang="zh-CN" altLang="en-US" dirty="0"/>
              <a:t>的</a:t>
            </a:r>
            <a:r>
              <a:rPr lang="en-US" altLang="zh-CN" dirty="0"/>
              <a:t>index/a1/a2/a3/a4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566953-D886-483E-A64F-729E7A29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0" y="1719912"/>
            <a:ext cx="9144000" cy="48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95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5186DE0-3BBF-4AE5-9ADA-A0BAF53E3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E46080F-3A24-4FEA-A926-E883AB1B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複製代碼到</a:t>
            </a:r>
            <a:r>
              <a:rPr lang="en-US" altLang="zh-CN" dirty="0"/>
              <a:t>hw3</a:t>
            </a:r>
            <a:r>
              <a:rPr lang="zh-CN" altLang="en-US" dirty="0"/>
              <a:t>的</a:t>
            </a:r>
            <a:r>
              <a:rPr lang="en-US" altLang="zh-CN" dirty="0"/>
              <a:t>index/a1/a2/a3/a4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E64749-B59E-4C66-AD2E-7C303AB14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0" y="1651553"/>
            <a:ext cx="9144000" cy="501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39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C7FB3D7-4482-470D-9EF9-E961EF7A4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255AFC-3233-4A5A-982F-D3C2E4EF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重新上傳</a:t>
            </a:r>
            <a:r>
              <a:rPr lang="en-US" altLang="zh-CN" sz="4800" dirty="0"/>
              <a:t>hw3</a:t>
            </a:r>
            <a:r>
              <a:rPr lang="zh-CN" altLang="en-US" sz="4800" dirty="0"/>
              <a:t>的</a:t>
            </a:r>
            <a:r>
              <a:rPr lang="en-US" altLang="zh-CN" sz="4800" dirty="0"/>
              <a:t>index/a1/a2/a3/a4</a:t>
            </a:r>
            <a:r>
              <a:rPr lang="zh-CN" altLang="en-US" sz="4800" dirty="0"/>
              <a:t>網頁</a:t>
            </a:r>
            <a:r>
              <a:rPr lang="zh-CN" altLang="en-US" dirty="0"/>
              <a:t>到</a:t>
            </a:r>
            <a:r>
              <a:rPr lang="en-US" altLang="zh-CN" dirty="0" err="1"/>
              <a:t>Github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4DA994-9CDF-447B-942C-8EE68DD4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55" y="1723394"/>
            <a:ext cx="7861498" cy="48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48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6E5B957-903E-4CEE-B93C-D4578BD7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cs typeface="+mj-cs"/>
              </a:rPr>
              <a:t>系統在您的網站上正確偵測到 </a:t>
            </a:r>
            <a:r>
              <a:rPr lang="en-US" altLang="zh-TW" sz="3200" dirty="0">
                <a:cs typeface="+mj-cs"/>
              </a:rPr>
              <a:t>Google </a:t>
            </a:r>
            <a:r>
              <a:rPr lang="zh-TW" altLang="en-US" sz="3200" dirty="0">
                <a:cs typeface="+mj-cs"/>
              </a:rPr>
              <a:t>代碼</a:t>
            </a:r>
            <a:endParaRPr lang="zh-TW" altLang="en-US" sz="3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07D47F4-6436-4009-9F99-98D07BA2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回到</a:t>
            </a:r>
            <a:r>
              <a:rPr lang="en-US" altLang="zh-CN" dirty="0"/>
              <a:t>GA4</a:t>
            </a:r>
            <a:r>
              <a:rPr lang="zh-CN" altLang="en-US" dirty="0"/>
              <a:t>平台：測試是否已經成功安裝代碼？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7B9587-1C14-4924-BF59-AE6455EF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" y="2191963"/>
            <a:ext cx="9144000" cy="47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20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CB5FBA1-1FD7-4457-A483-15B195E87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55C6597-D8D3-4732-A63D-7F786C14A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5618BA-6212-44D9-B3B2-5C7C6D82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0" y="561252"/>
            <a:ext cx="9144000" cy="58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94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72910BF-2DA6-448D-AD91-86319162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：使用</a:t>
            </a:r>
            <a:r>
              <a:rPr lang="en-US" altLang="zh-CN" dirty="0">
                <a:solidFill>
                  <a:srgbClr val="7030A0"/>
                </a:solidFill>
              </a:rPr>
              <a:t>GA4 </a:t>
            </a:r>
            <a:r>
              <a:rPr lang="zh-CN" altLang="en-US" dirty="0">
                <a:solidFill>
                  <a:srgbClr val="7030A0"/>
                </a:solidFill>
              </a:rPr>
              <a:t>即時報表檢視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：使用</a:t>
            </a:r>
            <a:r>
              <a:rPr lang="en-US" altLang="zh-CN" dirty="0">
                <a:solidFill>
                  <a:srgbClr val="7030A0"/>
                </a:solidFill>
              </a:rPr>
              <a:t>Google Tag Assistant</a:t>
            </a:r>
            <a:r>
              <a:rPr lang="zh-CN" altLang="en-US" dirty="0">
                <a:solidFill>
                  <a:srgbClr val="7030A0"/>
                </a:solidFill>
              </a:rPr>
              <a:t>網站來做測試檢查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37A0F8-5256-4413-8A28-4DEEFA86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檢查</a:t>
            </a:r>
            <a:r>
              <a:rPr lang="en-US" altLang="zh-CN" dirty="0"/>
              <a:t>GA4</a:t>
            </a:r>
            <a:r>
              <a:rPr lang="zh-CN" altLang="en-US" dirty="0"/>
              <a:t>代碼是否安裝成功？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7551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：使用</a:t>
            </a:r>
            <a:r>
              <a:rPr lang="en-US" altLang="zh-CN" dirty="0">
                <a:solidFill>
                  <a:srgbClr val="7030A0"/>
                </a:solidFill>
              </a:rPr>
              <a:t>GA4 </a:t>
            </a:r>
            <a:r>
              <a:rPr lang="zh-CN" altLang="en-US" dirty="0">
                <a:solidFill>
                  <a:srgbClr val="7030A0"/>
                </a:solidFill>
              </a:rPr>
              <a:t>即時報表檢視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方法</a:t>
            </a:r>
            <a:r>
              <a:rPr lang="en-US" altLang="zh-CN" dirty="0">
                <a:solidFill>
                  <a:schemeClr val="tx1">
                    <a:lumMod val="6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：使用</a:t>
            </a:r>
            <a:r>
              <a:rPr lang="en-US" altLang="zh-CN" dirty="0">
                <a:solidFill>
                  <a:schemeClr val="tx1">
                    <a:lumMod val="65000"/>
                  </a:schemeClr>
                </a:solidFill>
              </a:rPr>
              <a:t>Google Tag Assistant</a:t>
            </a:r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網站來做測試檢查</a:t>
            </a:r>
            <a:endParaRPr lang="zh-TW" alt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40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9ED52F-1719-49A4-8798-561DAFED2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" y="1468222"/>
            <a:ext cx="8851037" cy="512127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步驟</a:t>
            </a:r>
            <a:r>
              <a:rPr lang="en-US" altLang="zh-CN" sz="2800" dirty="0">
                <a:solidFill>
                  <a:srgbClr val="7030A0"/>
                </a:solidFill>
              </a:rPr>
              <a:t>1</a:t>
            </a:r>
            <a:r>
              <a:rPr lang="zh-CN" altLang="en-US" sz="2800" dirty="0">
                <a:solidFill>
                  <a:srgbClr val="7030A0"/>
                </a:solidFill>
              </a:rPr>
              <a:t>：先到</a:t>
            </a:r>
            <a:r>
              <a:rPr lang="en-US" altLang="zh-CN" sz="2800" dirty="0">
                <a:solidFill>
                  <a:srgbClr val="7030A0"/>
                </a:solidFill>
              </a:rPr>
              <a:t>GA4</a:t>
            </a:r>
            <a:r>
              <a:rPr lang="zh-CN" altLang="en-US" sz="2800" dirty="0">
                <a:solidFill>
                  <a:srgbClr val="7030A0"/>
                </a:solidFill>
              </a:rPr>
              <a:t>平台：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lvl="1"/>
            <a:r>
              <a:rPr lang="en-US" altLang="zh-CN" sz="2000" dirty="0"/>
              <a:t>【</a:t>
            </a:r>
            <a:r>
              <a:rPr lang="zh-CN" altLang="en-US" sz="2000" dirty="0">
                <a:solidFill>
                  <a:srgbClr val="C00000"/>
                </a:solidFill>
              </a:rPr>
              <a:t>左上角</a:t>
            </a:r>
            <a:r>
              <a:rPr lang="en-US" altLang="zh-CN" sz="2000" dirty="0">
                <a:solidFill>
                  <a:srgbClr val="C00000"/>
                </a:solidFill>
              </a:rPr>
              <a:t>Menu</a:t>
            </a:r>
            <a:r>
              <a:rPr lang="zh-CN" altLang="en-US" sz="2000" dirty="0">
                <a:solidFill>
                  <a:srgbClr val="C00000"/>
                </a:solidFill>
              </a:rPr>
              <a:t>選單</a:t>
            </a:r>
            <a:r>
              <a:rPr lang="en-US" altLang="zh-CN" sz="2000" dirty="0"/>
              <a:t>】</a:t>
            </a:r>
            <a:r>
              <a:rPr lang="zh-TW" altLang="en-US" sz="14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2000" dirty="0"/>
              <a:t>【</a:t>
            </a:r>
            <a:r>
              <a:rPr lang="zh-CN" altLang="en-US" sz="2000" dirty="0">
                <a:solidFill>
                  <a:srgbClr val="C00000"/>
                </a:solidFill>
              </a:rPr>
              <a:t>報表</a:t>
            </a:r>
            <a:r>
              <a:rPr lang="en-US" altLang="zh-CN" sz="2000" dirty="0"/>
              <a:t>】</a:t>
            </a:r>
            <a:r>
              <a:rPr lang="zh-TW" altLang="en-US" sz="14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2000" dirty="0"/>
              <a:t>【</a:t>
            </a:r>
            <a:r>
              <a:rPr lang="zh-CN" altLang="en-US" sz="2000" dirty="0"/>
              <a:t>即時</a:t>
            </a:r>
            <a:r>
              <a:rPr lang="zh-CN" altLang="en-US" sz="2000" dirty="0">
                <a:solidFill>
                  <a:srgbClr val="C00000"/>
                </a:solidFill>
              </a:rPr>
              <a:t>報表</a:t>
            </a:r>
            <a:r>
              <a:rPr lang="en-US" altLang="zh-CN" sz="2000" dirty="0"/>
              <a:t>】</a:t>
            </a:r>
            <a:r>
              <a:rPr lang="zh-TW" altLang="en-US" sz="2000" b="1" i="0" dirty="0">
                <a:solidFill>
                  <a:srgbClr val="000000"/>
                </a:solidFill>
                <a:effectLst/>
                <a:latin typeface="system-ui"/>
              </a:rPr>
              <a:t>➜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system-ui"/>
              </a:rPr>
              <a:t>目前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system-ui"/>
              </a:rPr>
              <a:t>30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system-ui"/>
              </a:rPr>
              <a:t>分鐘內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system-ui"/>
              </a:rPr>
              <a:t>0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system-ui"/>
              </a:rPr>
              <a:t>人</a:t>
            </a:r>
            <a:endParaRPr lang="zh-TW" altLang="en-US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B569FC8-C044-46CF-9CAE-D6E75B9D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：使用</a:t>
            </a:r>
            <a:r>
              <a:rPr lang="en-US" altLang="zh-CN" dirty="0"/>
              <a:t>GA4 </a:t>
            </a:r>
            <a:r>
              <a:rPr lang="zh-CN" altLang="en-US" dirty="0"/>
              <a:t>即時報表檢視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4A6B49-BFFD-46E0-8863-32CF0F83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0" y="2459749"/>
            <a:ext cx="9144000" cy="46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25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9ED52F-1719-49A4-8798-561DAFED2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7030A0"/>
                </a:solidFill>
              </a:rPr>
              <a:t>步驟</a:t>
            </a:r>
            <a:r>
              <a:rPr lang="en-US" altLang="zh-CN" sz="3600" dirty="0">
                <a:solidFill>
                  <a:srgbClr val="7030A0"/>
                </a:solidFill>
              </a:rPr>
              <a:t>2</a:t>
            </a:r>
            <a:r>
              <a:rPr lang="zh-CN" altLang="en-US" sz="3600" dirty="0">
                <a:solidFill>
                  <a:srgbClr val="7030A0"/>
                </a:solidFill>
              </a:rPr>
              <a:t>：到範例</a:t>
            </a:r>
            <a:r>
              <a:rPr lang="en-US" altLang="zh-CN" sz="3600" dirty="0">
                <a:solidFill>
                  <a:srgbClr val="7030A0"/>
                </a:solidFill>
              </a:rPr>
              <a:t>4</a:t>
            </a:r>
            <a:r>
              <a:rPr lang="zh-CN" altLang="en-US" sz="3600" dirty="0">
                <a:solidFill>
                  <a:srgbClr val="7030A0"/>
                </a:solidFill>
              </a:rPr>
              <a:t>的網站：</a:t>
            </a:r>
            <a:endParaRPr lang="en-US" altLang="zh-CN" sz="3600" dirty="0">
              <a:solidFill>
                <a:srgbClr val="7030A0"/>
              </a:solidFill>
            </a:endParaRPr>
          </a:p>
          <a:p>
            <a:pPr lvl="1"/>
            <a:r>
              <a:rPr lang="en-US" altLang="zh-CN" dirty="0">
                <a:hlinkClick r:id="rId2"/>
              </a:rPr>
              <a:t>ccwntut.github.io/hw3</a:t>
            </a:r>
            <a:endParaRPr lang="en-US" altLang="zh-CN" dirty="0"/>
          </a:p>
          <a:p>
            <a:pPr lvl="1"/>
            <a:r>
              <a:rPr lang="zh-CN" altLang="en-US" dirty="0"/>
              <a:t>做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</a:rPr>
              <a:t>網頁瀏覽</a:t>
            </a:r>
            <a:r>
              <a:rPr lang="en-US" altLang="zh-CN" dirty="0"/>
              <a:t>】</a:t>
            </a:r>
            <a:r>
              <a:rPr lang="zh-CN" altLang="en-US" dirty="0"/>
              <a:t>動作</a:t>
            </a:r>
            <a:endParaRPr lang="en-US" altLang="zh-CN" dirty="0"/>
          </a:p>
          <a:p>
            <a:pPr lvl="1"/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</a:rPr>
              <a:t>按鈕點擊</a:t>
            </a:r>
            <a:r>
              <a:rPr lang="en-US" altLang="zh-CN" dirty="0"/>
              <a:t>】</a:t>
            </a:r>
            <a:r>
              <a:rPr lang="zh-CN" altLang="en-US" dirty="0"/>
              <a:t>動作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早期的</a:t>
            </a:r>
            <a:r>
              <a:rPr lang="en-US" altLang="zh-CN" dirty="0">
                <a:solidFill>
                  <a:srgbClr val="C00000"/>
                </a:solidFill>
              </a:rPr>
              <a:t>GA</a:t>
            </a:r>
            <a:r>
              <a:rPr lang="zh-CN" altLang="en-US" dirty="0"/>
              <a:t>，網頁瀏覽</a:t>
            </a:r>
            <a:r>
              <a:rPr lang="en-US" altLang="zh-CN" dirty="0"/>
              <a:t>/</a:t>
            </a:r>
            <a:r>
              <a:rPr lang="zh-CN" altLang="en-US" dirty="0"/>
              <a:t>點擊後，</a:t>
            </a:r>
            <a:r>
              <a:rPr lang="zh-CN" altLang="en-US" dirty="0">
                <a:solidFill>
                  <a:srgbClr val="C00000"/>
                </a:solidFill>
              </a:rPr>
              <a:t>要等</a:t>
            </a:r>
            <a:r>
              <a:rPr lang="en-US" altLang="zh-CN" dirty="0">
                <a:solidFill>
                  <a:srgbClr val="C00000"/>
                </a:solidFill>
              </a:rPr>
              <a:t>5</a:t>
            </a:r>
            <a:r>
              <a:rPr lang="zh-CN" altLang="en-US" dirty="0">
                <a:solidFill>
                  <a:srgbClr val="C00000"/>
                </a:solidFill>
              </a:rPr>
              <a:t>分鐘，</a:t>
            </a:r>
            <a:r>
              <a:rPr lang="en-US" altLang="zh-CN" dirty="0">
                <a:solidFill>
                  <a:srgbClr val="C00000"/>
                </a:solidFill>
              </a:rPr>
              <a:t>GA4</a:t>
            </a:r>
            <a:r>
              <a:rPr lang="zh-CN" altLang="en-US" dirty="0">
                <a:solidFill>
                  <a:srgbClr val="C00000"/>
                </a:solidFill>
              </a:rPr>
              <a:t>才會顯示數據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B569FC8-C044-46CF-9CAE-D6E75B9D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：使用</a:t>
            </a:r>
            <a:r>
              <a:rPr lang="en-US" altLang="zh-CN" dirty="0"/>
              <a:t>GA4 </a:t>
            </a:r>
            <a:r>
              <a:rPr lang="zh-CN" altLang="en-US" dirty="0"/>
              <a:t>即時報表檢視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4323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9ED52F-1719-49A4-8798-561DAFED2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" y="1468222"/>
            <a:ext cx="8851037" cy="5121275"/>
          </a:xfrm>
        </p:spPr>
        <p:txBody>
          <a:bodyPr>
            <a:normAutofit/>
          </a:bodyPr>
          <a:lstStyle/>
          <a:p>
            <a:endParaRPr lang="zh-TW" altLang="en-US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B569FC8-C044-46CF-9CAE-D6E75B9D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7030A0"/>
                </a:solidFill>
              </a:rPr>
              <a:t>步驟</a:t>
            </a:r>
            <a:r>
              <a:rPr lang="en-US" altLang="zh-CN" sz="4000" dirty="0">
                <a:solidFill>
                  <a:srgbClr val="7030A0"/>
                </a:solidFill>
              </a:rPr>
              <a:t>3</a:t>
            </a:r>
            <a:r>
              <a:rPr lang="zh-CN" altLang="en-US" sz="4000" dirty="0">
                <a:solidFill>
                  <a:srgbClr val="7030A0"/>
                </a:solidFill>
              </a:rPr>
              <a:t>：再回到</a:t>
            </a:r>
            <a:r>
              <a:rPr lang="en-US" altLang="zh-CN" sz="4000" dirty="0">
                <a:solidFill>
                  <a:srgbClr val="7030A0"/>
                </a:solidFill>
              </a:rPr>
              <a:t>GA4</a:t>
            </a:r>
            <a:r>
              <a:rPr lang="zh-CN" altLang="en-US" sz="4000" dirty="0">
                <a:solidFill>
                  <a:srgbClr val="7030A0"/>
                </a:solidFill>
              </a:rPr>
              <a:t>平台：</a:t>
            </a:r>
            <a:br>
              <a:rPr lang="en-US" altLang="zh-CN" sz="4000" dirty="0">
                <a:solidFill>
                  <a:srgbClr val="7030A0"/>
                </a:solidFill>
              </a:rPr>
            </a:br>
            <a:r>
              <a:rPr lang="en-US" altLang="zh-CN" sz="3200" dirty="0"/>
              <a:t>【</a:t>
            </a:r>
            <a:r>
              <a:rPr lang="zh-CN" altLang="en-US" sz="3200" dirty="0">
                <a:solidFill>
                  <a:srgbClr val="C00000"/>
                </a:solidFill>
              </a:rPr>
              <a:t>左上角</a:t>
            </a:r>
            <a:r>
              <a:rPr lang="en-US" altLang="zh-CN" sz="3200" dirty="0">
                <a:solidFill>
                  <a:srgbClr val="C00000"/>
                </a:solidFill>
              </a:rPr>
              <a:t>Menu</a:t>
            </a:r>
            <a:r>
              <a:rPr lang="zh-CN" altLang="en-US" sz="3200" dirty="0">
                <a:solidFill>
                  <a:srgbClr val="C00000"/>
                </a:solidFill>
              </a:rPr>
              <a:t>選單</a:t>
            </a:r>
            <a:r>
              <a:rPr lang="en-US" altLang="zh-CN" sz="3200" dirty="0"/>
              <a:t>】</a:t>
            </a:r>
            <a:r>
              <a:rPr lang="zh-TW" altLang="en-US" sz="20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3200" dirty="0"/>
              <a:t>【</a:t>
            </a:r>
            <a:r>
              <a:rPr lang="zh-CN" altLang="en-US" sz="3200" dirty="0">
                <a:solidFill>
                  <a:srgbClr val="C00000"/>
                </a:solidFill>
              </a:rPr>
              <a:t>報表</a:t>
            </a:r>
            <a:r>
              <a:rPr lang="en-US" altLang="zh-CN" sz="3200" dirty="0"/>
              <a:t>】</a:t>
            </a:r>
            <a:r>
              <a:rPr lang="zh-TW" altLang="en-US" sz="2000" b="1" i="0" dirty="0">
                <a:solidFill>
                  <a:srgbClr val="000000"/>
                </a:solidFill>
                <a:effectLst/>
                <a:latin typeface="system-ui"/>
              </a:rPr>
              <a:t> ➜</a:t>
            </a:r>
            <a:r>
              <a:rPr lang="en-US" altLang="zh-CN" sz="3200" dirty="0"/>
              <a:t>【</a:t>
            </a:r>
            <a:r>
              <a:rPr lang="zh-CN" altLang="en-US" sz="3200" dirty="0"/>
              <a:t>即時</a:t>
            </a:r>
            <a:r>
              <a:rPr lang="zh-CN" altLang="en-US" sz="3200" dirty="0">
                <a:solidFill>
                  <a:srgbClr val="C00000"/>
                </a:solidFill>
              </a:rPr>
              <a:t>報表</a:t>
            </a:r>
            <a:r>
              <a:rPr lang="en-US" altLang="zh-CN" sz="3200" dirty="0"/>
              <a:t>】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2E9632-BF83-4F26-8FEF-6E3C9459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" y="1468222"/>
            <a:ext cx="9144000" cy="50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8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766" y="442606"/>
            <a:ext cx="8495931" cy="3827735"/>
          </a:xfrm>
        </p:spPr>
        <p:txBody>
          <a:bodyPr>
            <a:normAutofit/>
          </a:bodyPr>
          <a:lstStyle/>
          <a:p>
            <a:pPr algn="l"/>
            <a:r>
              <a:rPr lang="zh-TW" altLang="en-US" sz="4800" u="sng" dirty="0"/>
              <a:t>☎</a:t>
            </a:r>
            <a:r>
              <a:rPr lang="zh-CN" altLang="en-US" sz="4800" u="sng" dirty="0"/>
              <a:t>重要觀念：</a:t>
            </a:r>
            <a:endParaRPr lang="en-US" altLang="zh-CN" sz="4800" u="sng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en-US" altLang="zh-TW" dirty="0"/>
              <a:t> GA </a:t>
            </a:r>
            <a:r>
              <a:rPr lang="zh-CN" altLang="en-US" dirty="0"/>
              <a:t>帳戶的整體架構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28722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方法</a:t>
            </a:r>
            <a:r>
              <a:rPr lang="en-US" altLang="zh-CN" dirty="0">
                <a:solidFill>
                  <a:schemeClr val="tx1">
                    <a:lumMod val="6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：使用</a:t>
            </a:r>
            <a:r>
              <a:rPr lang="en-US" altLang="zh-CN" dirty="0">
                <a:solidFill>
                  <a:schemeClr val="tx1">
                    <a:lumMod val="65000"/>
                  </a:schemeClr>
                </a:solidFill>
              </a:rPr>
              <a:t>GA4 </a:t>
            </a:r>
            <a:r>
              <a:rPr lang="zh-CN" altLang="en-US" dirty="0">
                <a:solidFill>
                  <a:schemeClr val="tx1">
                    <a:lumMod val="65000"/>
                  </a:schemeClr>
                </a:solidFill>
              </a:rPr>
              <a:t>即時報表檢視</a:t>
            </a:r>
            <a:endParaRPr lang="en-US" altLang="zh-CN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：使用</a:t>
            </a:r>
            <a:r>
              <a:rPr lang="en-US" altLang="zh-CN" dirty="0">
                <a:solidFill>
                  <a:srgbClr val="7030A0"/>
                </a:solidFill>
              </a:rPr>
              <a:t>Google Tag Assistant</a:t>
            </a:r>
            <a:r>
              <a:rPr lang="zh-CN" altLang="en-US" dirty="0">
                <a:solidFill>
                  <a:srgbClr val="7030A0"/>
                </a:solidFill>
              </a:rPr>
              <a:t>網站來做測試檢查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33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D0AF2AB-9875-4949-AA71-3996F24D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到</a:t>
            </a:r>
            <a:r>
              <a:rPr lang="en-US" altLang="zh-CN" dirty="0"/>
              <a:t>Google</a:t>
            </a:r>
            <a:r>
              <a:rPr lang="zh-CN" altLang="en-US" dirty="0"/>
              <a:t>搜尋引擎，輸入：</a:t>
            </a:r>
            <a:endParaRPr lang="en-US" altLang="zh-CN" dirty="0"/>
          </a:p>
          <a:p>
            <a:pPr lvl="1"/>
            <a:r>
              <a:rPr lang="en-US" altLang="zh-CN" dirty="0"/>
              <a:t>Google Tag Assistant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highlight>
                  <a:srgbClr val="FFFF00"/>
                </a:highlight>
              </a:rPr>
              <a:t>Add Domain</a:t>
            </a: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A3DD32F-D561-47A3-BE4F-5C681704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：使用</a:t>
            </a:r>
            <a:r>
              <a:rPr lang="en-US" altLang="zh-CN" dirty="0"/>
              <a:t>Google Tag Assistant</a:t>
            </a:r>
            <a:r>
              <a:rPr lang="zh-CN" altLang="en-US" dirty="0"/>
              <a:t>網站來做測試檢查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FCE5A1-EBF8-41C9-B5F9-0E269814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849" y="2313989"/>
            <a:ext cx="3033598" cy="11150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97EF732-9F3B-4803-9975-4BBCB6AD5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2913"/>
            <a:ext cx="9144000" cy="25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653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D0AF2AB-9875-4949-AA71-3996F24D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C00000"/>
                </a:solidFill>
                <a:highlight>
                  <a:srgbClr val="FFFF00"/>
                </a:highlight>
              </a:rPr>
              <a:t>Add Domain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https://ccwntut.github.io/hw3</a:t>
            </a:r>
            <a:endParaRPr lang="en-US" altLang="zh-CN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A3DD32F-D561-47A3-BE4F-5C681704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：使用</a:t>
            </a:r>
            <a:r>
              <a:rPr lang="en-US" altLang="zh-CN" dirty="0"/>
              <a:t>Google Tag Assistant</a:t>
            </a:r>
            <a:r>
              <a:rPr lang="zh-CN" altLang="en-US" dirty="0"/>
              <a:t>網站來做測試檢查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38B90C-BEC5-40C6-8FE0-64A9D33F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84" y="2944683"/>
            <a:ext cx="5674579" cy="37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71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9A409A2-801D-48CE-9111-99DF5CA0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Tag </a:t>
            </a:r>
            <a:r>
              <a:rPr lang="en-US" altLang="zh-TW" dirty="0" err="1"/>
              <a:t>Asistant</a:t>
            </a:r>
            <a:r>
              <a:rPr lang="zh-CN" altLang="en-US" dirty="0">
                <a:solidFill>
                  <a:srgbClr val="C00000"/>
                </a:solidFill>
              </a:rPr>
              <a:t>不可以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關閉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或</a:t>
            </a:r>
            <a:r>
              <a:rPr lang="en-US" altLang="zh-CN" dirty="0">
                <a:solidFill>
                  <a:srgbClr val="C00000"/>
                </a:solidFill>
              </a:rPr>
              <a:t>Finish</a:t>
            </a:r>
            <a:r>
              <a:rPr lang="en-US" altLang="zh-CN" dirty="0"/>
              <a:t>】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30DCCDA-55BC-40BB-8468-D179DFB9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Domain </a:t>
            </a:r>
            <a:r>
              <a:rPr lang="en-US" altLang="zh-CN" sz="3200" dirty="0">
                <a:sym typeface="Wingdings" panose="05000000000000000000" pitchFamily="2" charset="2"/>
              </a:rPr>
              <a:t> Google Tag Assistant </a:t>
            </a:r>
            <a:r>
              <a:rPr lang="zh-CN" altLang="en-US" sz="3200" dirty="0">
                <a:sym typeface="Wingdings" panose="05000000000000000000" pitchFamily="2" charset="2"/>
              </a:rPr>
              <a:t>已經連線</a:t>
            </a:r>
            <a:endParaRPr lang="zh-TW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4BFA5C-B9EC-4E1E-B16A-263E47AE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" y="2265316"/>
            <a:ext cx="9144000" cy="46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1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D65EEB3-5376-4C98-8AEC-FAC7B895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9D5E21E-48E6-4FCD-B3B0-684D2E42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並排</a:t>
            </a:r>
            <a:r>
              <a:rPr lang="en-US" altLang="zh-CN" sz="3600" dirty="0"/>
              <a:t>2</a:t>
            </a:r>
            <a:r>
              <a:rPr lang="zh-CN" altLang="en-US" sz="3600" dirty="0"/>
              <a:t>個網頁比較：捲動</a:t>
            </a:r>
            <a:r>
              <a:rPr lang="en-US" altLang="zh-CN" sz="3600" dirty="0"/>
              <a:t>/</a:t>
            </a:r>
            <a:r>
              <a:rPr lang="zh-CN" altLang="en-US" sz="3600" dirty="0"/>
              <a:t>點擊</a:t>
            </a:r>
            <a:r>
              <a:rPr lang="en-US" altLang="zh-CN" sz="3600" dirty="0"/>
              <a:t>hw4</a:t>
            </a:r>
            <a:r>
              <a:rPr lang="zh-CN" altLang="en-US" sz="3600" dirty="0"/>
              <a:t>網頁</a:t>
            </a:r>
            <a:br>
              <a:rPr lang="en-US" altLang="zh-CN" sz="3600" dirty="0"/>
            </a:br>
            <a:r>
              <a:rPr lang="zh-TW" altLang="en-US" sz="3600" dirty="0"/>
              <a:t>➜</a:t>
            </a:r>
            <a:r>
              <a:rPr lang="zh-CN" altLang="en-US" sz="3600" dirty="0"/>
              <a:t>看</a:t>
            </a:r>
            <a:r>
              <a:rPr lang="en-US" altLang="zh-CN" sz="3600" dirty="0"/>
              <a:t>Google Tag Assistant</a:t>
            </a:r>
            <a:r>
              <a:rPr lang="zh-CN" altLang="en-US" sz="3600" dirty="0"/>
              <a:t>的即時反應</a:t>
            </a: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B8FE26-7C82-4355-AACD-A7A004205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53" y="1767090"/>
            <a:ext cx="9144000" cy="428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33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4C23698-9C1B-4C1A-9263-486EF69A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C8E0812-614A-49E1-A0EB-A0C6EA19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7030A0"/>
                </a:solidFill>
              </a:rPr>
              <a:t>捲動</a:t>
            </a:r>
            <a:r>
              <a:rPr lang="zh-CN" altLang="en-US" sz="4000" dirty="0"/>
              <a:t>網頁</a:t>
            </a:r>
            <a:r>
              <a:rPr lang="en-US" altLang="zh-CN" sz="4000" dirty="0"/>
              <a:t>a1.html</a:t>
            </a:r>
            <a:br>
              <a:rPr lang="en-US" altLang="zh-CN" sz="4000" dirty="0"/>
            </a:br>
            <a:r>
              <a:rPr lang="zh-TW" altLang="en-US" sz="4000" dirty="0"/>
              <a:t>➜</a:t>
            </a:r>
            <a:r>
              <a:rPr lang="en-US" altLang="zh-CN" sz="4000" dirty="0"/>
              <a:t>Google Tag Assistant</a:t>
            </a:r>
            <a:r>
              <a:rPr lang="zh-CN" altLang="en-US" sz="4000" dirty="0"/>
              <a:t>有</a:t>
            </a:r>
            <a:r>
              <a:rPr lang="en-US" altLang="zh-CN" sz="4000" dirty="0" err="1">
                <a:solidFill>
                  <a:srgbClr val="7030A0"/>
                </a:solidFill>
              </a:rPr>
              <a:t>Scrol</a:t>
            </a:r>
            <a:r>
              <a:rPr lang="zh-CN" altLang="en-US" sz="4000" dirty="0">
                <a:solidFill>
                  <a:srgbClr val="7030A0"/>
                </a:solidFill>
              </a:rPr>
              <a:t>事件</a:t>
            </a:r>
            <a:endParaRPr lang="zh-TW" altLang="en-US" sz="4000" dirty="0">
              <a:solidFill>
                <a:srgbClr val="7030A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70FC56-58B7-4766-8617-88E033462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" y="1725596"/>
            <a:ext cx="9144000" cy="45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71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4E43B86D-144C-42E6-976D-92F317F54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9.</a:t>
            </a:r>
            <a:r>
              <a:rPr lang="en-US" altLang="zh-TW" dirty="0"/>
              <a:t> </a:t>
            </a:r>
            <a:r>
              <a:rPr lang="zh-CN" altLang="en-US"/>
              <a:t>結論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96417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5E36979-D293-4DF9-9543-31719FBD2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4800" dirty="0">
                <a:cs typeface="+mj-cs"/>
              </a:rPr>
              <a:t>① 申請 </a:t>
            </a:r>
            <a:r>
              <a:rPr lang="en-US" altLang="zh-TW" sz="4800" dirty="0">
                <a:cs typeface="+mj-cs"/>
              </a:rPr>
              <a:t>Google Analytic</a:t>
            </a:r>
          </a:p>
          <a:p>
            <a:r>
              <a:rPr lang="zh-TW" altLang="en-US" sz="4800" dirty="0">
                <a:cs typeface="+mj-cs"/>
              </a:rPr>
              <a:t>② 將追蹤程式碼依設定方式嵌入網頁</a:t>
            </a:r>
            <a:endParaRPr lang="en-US" altLang="zh-TW" sz="4800" dirty="0">
              <a:cs typeface="+mj-cs"/>
            </a:endParaRPr>
          </a:p>
          <a:p>
            <a:r>
              <a:rPr lang="zh-TW" altLang="en-US" sz="4800" dirty="0">
                <a:cs typeface="+mj-cs"/>
              </a:rPr>
              <a:t>③ 解讀 </a:t>
            </a:r>
            <a:r>
              <a:rPr lang="en-US" altLang="zh-TW" sz="4800" dirty="0">
                <a:cs typeface="+mj-cs"/>
              </a:rPr>
              <a:t>Google Analytic </a:t>
            </a:r>
            <a:r>
              <a:rPr lang="zh-TW" altLang="en-US" sz="4800" dirty="0">
                <a:cs typeface="+mj-cs"/>
              </a:rPr>
              <a:t>追蹤碼</a:t>
            </a:r>
            <a:r>
              <a:rPr lang="zh-CN" altLang="en-US" sz="4800" dirty="0">
                <a:cs typeface="+mj-cs"/>
              </a:rPr>
              <a:t>的報表</a:t>
            </a:r>
            <a:r>
              <a:rPr lang="en-US" altLang="zh-CN" sz="4800" dirty="0">
                <a:cs typeface="+mj-cs"/>
              </a:rPr>
              <a:t>(</a:t>
            </a:r>
            <a:r>
              <a:rPr lang="zh-TW" altLang="en-US" sz="4800" dirty="0">
                <a:cs typeface="+mj-cs"/>
              </a:rPr>
              <a:t>相關統計資訊</a:t>
            </a:r>
            <a:r>
              <a:rPr lang="en-US" altLang="zh-TW" sz="4800" dirty="0">
                <a:cs typeface="+mj-cs"/>
              </a:rPr>
              <a:t>)</a:t>
            </a:r>
            <a:endParaRPr lang="zh-TW" altLang="en-US" sz="4800" dirty="0">
              <a:cs typeface="+mj-cs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C3C4376-7DBC-4E74-9944-4DD15562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結論：</a:t>
            </a:r>
            <a:r>
              <a:rPr lang="en-US" altLang="zh-TW" sz="4000" dirty="0"/>
              <a:t>GA </a:t>
            </a:r>
            <a:r>
              <a:rPr lang="zh-CN" altLang="en-US" sz="4000" dirty="0"/>
              <a:t>網站申請帳戶，建立資源的步驟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9271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756FD18-F7CF-4807-B030-DD7149843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舊版</a:t>
            </a:r>
            <a:r>
              <a:rPr lang="en-US" altLang="zh-CN" sz="3200" dirty="0"/>
              <a:t>GA</a:t>
            </a:r>
            <a:r>
              <a:rPr lang="zh-CN" altLang="en-US" sz="3200" dirty="0"/>
              <a:t>：</a:t>
            </a:r>
            <a:r>
              <a:rPr lang="zh-CN" altLang="en-US" sz="3200" dirty="0">
                <a:solidFill>
                  <a:srgbClr val="C00000"/>
                </a:solidFill>
              </a:rPr>
              <a:t>通用版</a:t>
            </a:r>
            <a:r>
              <a:rPr lang="en-US" altLang="zh-CN" sz="3200" dirty="0">
                <a:solidFill>
                  <a:srgbClr val="C00000"/>
                </a:solidFill>
              </a:rPr>
              <a:t>GA</a:t>
            </a:r>
            <a:r>
              <a:rPr lang="en-US" altLang="zh-CN" sz="3200" dirty="0"/>
              <a:t>, Universal Analytics</a:t>
            </a:r>
          </a:p>
          <a:p>
            <a:r>
              <a:rPr lang="zh-CN" altLang="en-US" sz="3200" dirty="0"/>
              <a:t>新版</a:t>
            </a:r>
            <a:r>
              <a:rPr lang="en-US" altLang="zh-CN" sz="3200" dirty="0"/>
              <a:t>GA</a:t>
            </a:r>
            <a:r>
              <a:rPr lang="zh-CN" altLang="en-US" sz="3200" dirty="0"/>
              <a:t>：</a:t>
            </a:r>
            <a:r>
              <a:rPr lang="en-US" altLang="zh-CN" sz="3200" dirty="0">
                <a:solidFill>
                  <a:srgbClr val="C00000"/>
                </a:solidFill>
              </a:rPr>
              <a:t>GA4 </a:t>
            </a:r>
            <a:r>
              <a:rPr lang="en-US" altLang="zh-CN" sz="3200" dirty="0"/>
              <a:t>, Google Analytics 4</a:t>
            </a:r>
            <a:endParaRPr lang="zh-TW" altLang="en-US" sz="3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F63DFA-3D54-4D99-843F-712A761F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</a:t>
            </a:r>
            <a:r>
              <a:rPr lang="en-US" altLang="zh-TW" dirty="0"/>
              <a:t> GA </a:t>
            </a:r>
            <a:r>
              <a:rPr lang="zh-CN" altLang="en-US" dirty="0"/>
              <a:t>的帳號架構</a:t>
            </a:r>
            <a:br>
              <a:rPr lang="zh-TW" altLang="en-US" dirty="0"/>
            </a:br>
            <a:r>
              <a:rPr lang="en-US" altLang="zh-CN" dirty="0"/>
              <a:t>GA</a:t>
            </a:r>
            <a:r>
              <a:rPr lang="zh-CN" altLang="en-US" dirty="0"/>
              <a:t>有新版，舊版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B92C61-B5C2-450E-970D-3FABD37C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" y="2931916"/>
            <a:ext cx="9144000" cy="41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75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756FD18-F7CF-4807-B030-DD7149843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【</a:t>
            </a:r>
            <a:r>
              <a:rPr lang="zh-CN" altLang="en-US" sz="2800" dirty="0">
                <a:highlight>
                  <a:srgbClr val="FFFF00"/>
                </a:highlight>
              </a:rPr>
              <a:t>帳戶</a:t>
            </a:r>
            <a:r>
              <a:rPr lang="en-US" altLang="zh-CN" sz="2800" dirty="0"/>
              <a:t>】</a:t>
            </a:r>
            <a:r>
              <a:rPr lang="zh-CN" altLang="en-US" sz="2800" dirty="0"/>
              <a:t>：一家</a:t>
            </a:r>
            <a:r>
              <a:rPr lang="zh-CN" altLang="en-US" sz="2800" dirty="0">
                <a:solidFill>
                  <a:srgbClr val="C00000"/>
                </a:solidFill>
              </a:rPr>
              <a:t>公司</a:t>
            </a:r>
            <a:r>
              <a:rPr lang="zh-CN" altLang="en-US" sz="2800" dirty="0"/>
              <a:t>，就是申請</a:t>
            </a:r>
            <a:r>
              <a:rPr lang="en-US" altLang="zh-CN" sz="2800" dirty="0"/>
              <a:t>1</a:t>
            </a:r>
            <a:r>
              <a:rPr lang="zh-CN" altLang="en-US" sz="2800" dirty="0"/>
              <a:t>個</a:t>
            </a:r>
            <a:r>
              <a:rPr lang="en-US" altLang="zh-CN" sz="2800" dirty="0"/>
              <a:t>GA</a:t>
            </a:r>
            <a:r>
              <a:rPr lang="zh-CN" altLang="en-US" sz="2800" dirty="0"/>
              <a:t>帳號</a:t>
            </a:r>
            <a:endParaRPr lang="en-US" altLang="zh-CN" sz="2800" dirty="0"/>
          </a:p>
          <a:p>
            <a:r>
              <a:rPr lang="en-US" altLang="zh-CN" sz="2800" dirty="0"/>
              <a:t>【</a:t>
            </a:r>
            <a:r>
              <a:rPr lang="zh-CN" altLang="en-US" sz="2800" dirty="0">
                <a:highlight>
                  <a:srgbClr val="FFFF00"/>
                </a:highlight>
              </a:rPr>
              <a:t>資源</a:t>
            </a:r>
            <a:r>
              <a:rPr lang="en-US" altLang="zh-CN" sz="2800" dirty="0"/>
              <a:t>】</a:t>
            </a:r>
            <a:r>
              <a:rPr lang="zh-CN" altLang="en-US" sz="2800" dirty="0"/>
              <a:t>：一家公司，有很多</a:t>
            </a:r>
            <a:r>
              <a:rPr lang="zh-CN" altLang="en-US" sz="2800" dirty="0">
                <a:solidFill>
                  <a:srgbClr val="C00000"/>
                </a:solidFill>
              </a:rPr>
              <a:t>品牌</a:t>
            </a:r>
            <a:r>
              <a:rPr lang="zh-CN" altLang="en-US" sz="2800" dirty="0"/>
              <a:t>，</a:t>
            </a:r>
            <a:r>
              <a:rPr lang="en-US" altLang="zh-CN" sz="2800" dirty="0"/>
              <a:t>3</a:t>
            </a:r>
            <a:r>
              <a:rPr lang="zh-CN" altLang="en-US" sz="2800" dirty="0"/>
              <a:t>個品牌就建立</a:t>
            </a:r>
            <a:r>
              <a:rPr lang="en-US" altLang="zh-CN" sz="2800" dirty="0"/>
              <a:t>3</a:t>
            </a:r>
            <a:r>
              <a:rPr lang="zh-CN" altLang="en-US" sz="2800" dirty="0"/>
              <a:t>個資源（</a:t>
            </a:r>
            <a:r>
              <a:rPr lang="en-US" altLang="zh-CN" sz="2800" dirty="0">
                <a:solidFill>
                  <a:srgbClr val="C00000"/>
                </a:solidFill>
              </a:rPr>
              <a:t>3</a:t>
            </a:r>
            <a:r>
              <a:rPr lang="zh-CN" altLang="en-US" sz="2800" dirty="0">
                <a:solidFill>
                  <a:srgbClr val="C00000"/>
                </a:solidFill>
              </a:rPr>
              <a:t>個不同的網站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r>
              <a:rPr lang="en-US" altLang="zh-CN" sz="2800" dirty="0"/>
              <a:t>【</a:t>
            </a:r>
            <a:r>
              <a:rPr lang="zh-CN" altLang="en-US" sz="2800" dirty="0">
                <a:highlight>
                  <a:srgbClr val="FFFF00"/>
                </a:highlight>
              </a:rPr>
              <a:t>資料串流</a:t>
            </a:r>
            <a:r>
              <a:rPr lang="en-US" altLang="zh-CN" sz="2800" dirty="0"/>
              <a:t>】</a:t>
            </a:r>
            <a:r>
              <a:rPr lang="zh-CN" altLang="en-US" sz="2800" dirty="0"/>
              <a:t>：</a:t>
            </a:r>
            <a:r>
              <a:rPr lang="en-US" altLang="zh-CN" sz="2800" dirty="0"/>
              <a:t>1</a:t>
            </a:r>
            <a:r>
              <a:rPr lang="zh-CN" altLang="en-US" sz="2800" dirty="0"/>
              <a:t>個品牌設定</a:t>
            </a:r>
            <a:r>
              <a:rPr lang="zh-CN" altLang="en-US" sz="2800" dirty="0">
                <a:solidFill>
                  <a:srgbClr val="C00000"/>
                </a:solidFill>
              </a:rPr>
              <a:t>最多</a:t>
            </a:r>
            <a:r>
              <a:rPr lang="en-US" altLang="zh-CN" sz="2800" dirty="0">
                <a:solidFill>
                  <a:srgbClr val="C00000"/>
                </a:solidFill>
              </a:rPr>
              <a:t>3</a:t>
            </a:r>
            <a:r>
              <a:rPr lang="zh-CN" altLang="en-US" sz="2800" dirty="0">
                <a:solidFill>
                  <a:srgbClr val="C00000"/>
                </a:solidFill>
              </a:rPr>
              <a:t>個資料串流</a:t>
            </a:r>
            <a:r>
              <a:rPr lang="zh-CN" altLang="en-US" sz="2800" dirty="0"/>
              <a:t>：</a:t>
            </a:r>
            <a:r>
              <a:rPr lang="zh-CN" altLang="en-US" sz="2800" dirty="0">
                <a:solidFill>
                  <a:srgbClr val="7030A0"/>
                </a:solidFill>
                <a:highlight>
                  <a:srgbClr val="FFFF00"/>
                </a:highlight>
              </a:rPr>
              <a:t>網站，</a:t>
            </a:r>
            <a:r>
              <a:rPr lang="en-US" altLang="zh-CN" sz="2800" dirty="0">
                <a:solidFill>
                  <a:srgbClr val="7030A0"/>
                </a:solidFill>
                <a:highlight>
                  <a:srgbClr val="FFFF00"/>
                </a:highlight>
              </a:rPr>
              <a:t>IOS APP</a:t>
            </a:r>
            <a:r>
              <a:rPr lang="zh-CN" altLang="en-US" sz="2800" dirty="0">
                <a:solidFill>
                  <a:srgbClr val="7030A0"/>
                </a:solidFill>
                <a:highlight>
                  <a:srgbClr val="FFFF00"/>
                </a:highlight>
              </a:rPr>
              <a:t>，</a:t>
            </a:r>
            <a:r>
              <a:rPr lang="en-US" altLang="zh-CN" sz="2800" dirty="0">
                <a:solidFill>
                  <a:srgbClr val="7030A0"/>
                </a:solidFill>
                <a:highlight>
                  <a:srgbClr val="FFFF00"/>
                </a:highlight>
              </a:rPr>
              <a:t>Android APP</a:t>
            </a:r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FF63DFA-3D54-4D99-843F-712A761F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</a:t>
            </a:r>
            <a:r>
              <a:rPr lang="en-US" altLang="zh-TW" dirty="0"/>
              <a:t> GA </a:t>
            </a:r>
            <a:r>
              <a:rPr lang="zh-CN" altLang="en-US" dirty="0"/>
              <a:t>的帳號架構</a:t>
            </a:r>
            <a:br>
              <a:rPr lang="zh-TW" altLang="en-US" dirty="0"/>
            </a:br>
            <a:r>
              <a:rPr lang="zh-CN" altLang="en-US" dirty="0"/>
              <a:t>目前只要看新版</a:t>
            </a:r>
            <a:r>
              <a:rPr lang="en-US" altLang="zh-CN" dirty="0"/>
              <a:t>GA4</a:t>
            </a:r>
            <a:r>
              <a:rPr lang="zh-CN" altLang="en-US" dirty="0"/>
              <a:t>即可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B92C61-B5C2-450E-970D-3FABD37C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95" y="3954324"/>
            <a:ext cx="6456605" cy="28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63191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4-粗體大字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21873A"/>
      </a:hlink>
      <a:folHlink>
        <a:srgbClr val="717E00"/>
      </a:folHlink>
    </a:clrScheme>
    <a:fontScheme name="School Presentation">
      <a:majorFont>
        <a:latin typeface="Bookman Old Style"/>
        <a:ea typeface=""/>
        <a:cs typeface=""/>
      </a:majorFont>
      <a:minorFont>
        <a:latin typeface="Segoe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4-粗體大字" id="{FAB37755-8BFD-40C9-964E-A3E00EB2AC0B}" vid="{1590615A-8909-46AD-9BAB-84E7CBD626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佈景主題4-粗體大字</Template>
  <TotalTime>947</TotalTime>
  <Words>1867</Words>
  <Application>Microsoft Office PowerPoint</Application>
  <PresentationFormat>如螢幕大小 (4:3)</PresentationFormat>
  <Paragraphs>202</Paragraphs>
  <Slides>77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4" baseType="lpstr">
      <vt:lpstr>Google Sans</vt:lpstr>
      <vt:lpstr>Segoe Condensed</vt:lpstr>
      <vt:lpstr>system-ui</vt:lpstr>
      <vt:lpstr>微軟正黑體</vt:lpstr>
      <vt:lpstr>Arial</vt:lpstr>
      <vt:lpstr>Bookman Old Style</vt:lpstr>
      <vt:lpstr>佈景主題4-粗體大字</vt:lpstr>
      <vt:lpstr>陳擎文</vt:lpstr>
      <vt:lpstr>單元綱要</vt:lpstr>
      <vt:lpstr>PowerPoint 簡報</vt:lpstr>
      <vt:lpstr>1. GA 的工作原理</vt:lpstr>
      <vt:lpstr>1. GA 的工作原理</vt:lpstr>
      <vt:lpstr>1. GA 的工作原理</vt:lpstr>
      <vt:lpstr>PowerPoint 簡報</vt:lpstr>
      <vt:lpstr>2. GA 的帳號架構 GA有新版，舊版</vt:lpstr>
      <vt:lpstr>2. GA 的帳號架構 目前只要看新版GA4即可</vt:lpstr>
      <vt:lpstr>PowerPoint 簡報</vt:lpstr>
      <vt:lpstr>操作GA帳戶的三個工作</vt:lpstr>
      <vt:lpstr>操作GA帳戶的三個工作</vt:lpstr>
      <vt:lpstr>PowerPoint 簡報</vt:lpstr>
      <vt:lpstr>Google Analytic最新修正</vt:lpstr>
      <vt:lpstr>① 申請 Google Analytic</vt:lpstr>
      <vt:lpstr>新修正</vt:lpstr>
      <vt:lpstr>PowerPoint 簡報</vt:lpstr>
      <vt:lpstr>① 申請 GA帳戶，方法1： 新手第1次，從【開始評估】</vt:lpstr>
      <vt:lpstr>① 申請 GA帳戶，方法2： 舊生後續要新增➜齒輪【管理】</vt:lpstr>
      <vt:lpstr>① 申請 GA 5步驟：1-建立帳戶</vt:lpstr>
      <vt:lpstr>① 申請 GA 5步驟：2-建立資源</vt:lpstr>
      <vt:lpstr>資源名稱：應該是公司的品牌名稱 課程實作：web4</vt:lpstr>
      <vt:lpstr>步驟3：商家詳細資料</vt:lpstr>
      <vt:lpstr>步驟4：業務目標</vt:lpstr>
      <vt:lpstr>完成5步驟</vt:lpstr>
      <vt:lpstr>PowerPoint 簡報</vt:lpstr>
      <vt:lpstr>5. 我們的網站如何串接到GA4</vt:lpstr>
      <vt:lpstr>5. 我們的網站如何串接到GA4</vt:lpstr>
      <vt:lpstr>資料串流➜選擇【網站】</vt:lpstr>
      <vt:lpstr>輸入網址：該用哪一種網域？</vt:lpstr>
      <vt:lpstr>輸入網址：該用哪一種網域？</vt:lpstr>
      <vt:lpstr>建立資料串流 ccwntut.github.io/hw4</vt:lpstr>
      <vt:lpstr>步驟3：複製Google代碼到每個網頁的&lt;head&gt;裡面</vt:lpstr>
      <vt:lpstr>開啟hw4的index/a1/a2/a3/a4網頁，貼上GA4代碼</vt:lpstr>
      <vt:lpstr>開啟hw4的index/a1/a2/a3/a4網頁，貼上GA4代碼</vt:lpstr>
      <vt:lpstr>開啟hw4的index/a1/a2/a3/a4網頁，貼上GA4代碼</vt:lpstr>
      <vt:lpstr>重新上傳hw4的index/a1/a2/a3/a4網頁到Github</vt:lpstr>
      <vt:lpstr>PowerPoint 簡報</vt:lpstr>
      <vt:lpstr>6.檢查GA4代碼是否安裝成功？</vt:lpstr>
      <vt:lpstr>PowerPoint 簡報</vt:lpstr>
      <vt:lpstr>方法1：使用GA4 即時報表檢視</vt:lpstr>
      <vt:lpstr>方法1：使用GA4 即時報表檢視</vt:lpstr>
      <vt:lpstr>步驟3：再回到GA4平台： 【左上角Menu選單】 ➜【報表】 ➜【即時報表】</vt:lpstr>
      <vt:lpstr>步驟3：再回到GA4平台： 【左上角Menu選單】 ➜【報表】 ➜【即時報表】</vt:lpstr>
      <vt:lpstr>步驟3：再回到GA4平台： 【左上角Menu選單】 ➜【報表】 ➜【即時報表】</vt:lpstr>
      <vt:lpstr>PowerPoint 簡報</vt:lpstr>
      <vt:lpstr>方法2：使用Google Tag Assistant網站來做測試檢查</vt:lpstr>
      <vt:lpstr>方法2：使用Google Tag Assistant網站來做測試檢查</vt:lpstr>
      <vt:lpstr>Domain  Google Tag Assistant 已經連線</vt:lpstr>
      <vt:lpstr>並排2個網頁比較：捲動/點擊hw4網頁 ➜看Google Tag Assistant的即時反應</vt:lpstr>
      <vt:lpstr>捲動網頁a1.html ➜Google Tag Assistant有Scrol事件</vt:lpstr>
      <vt:lpstr>點按超連結到a2.html➜Google Tag Assistant有link click，windows load事件</vt:lpstr>
      <vt:lpstr>PowerPoint 簡報</vt:lpstr>
      <vt:lpstr>PowerPoint 簡報</vt:lpstr>
      <vt:lpstr>齒輪【管理】</vt:lpstr>
      <vt:lpstr>建立新資源：web3</vt:lpstr>
      <vt:lpstr>直接設定【資料串流】 網站</vt:lpstr>
      <vt:lpstr>PowerPoint 簡報</vt:lpstr>
      <vt:lpstr>建立資料串流 ccwntut.github.io/hw3</vt:lpstr>
      <vt:lpstr>複製代碼到hw3的index/a1/a2/a3/a4</vt:lpstr>
      <vt:lpstr>複製代碼到hw3的index/a1/a2/a3/a4</vt:lpstr>
      <vt:lpstr>重新上傳hw3的index/a1/a2/a3/a4網頁到Github</vt:lpstr>
      <vt:lpstr>回到GA4平台：測試是否已經成功安裝代碼？</vt:lpstr>
      <vt:lpstr>PowerPoint 簡報</vt:lpstr>
      <vt:lpstr>6.檢查GA4代碼是否安裝成功？</vt:lpstr>
      <vt:lpstr>PowerPoint 簡報</vt:lpstr>
      <vt:lpstr>方法1：使用GA4 即時報表檢視</vt:lpstr>
      <vt:lpstr>方法1：使用GA4 即時報表檢視</vt:lpstr>
      <vt:lpstr>步驟3：再回到GA4平台： 【左上角Menu選單】 ➜【報表】 ➜【即時報表】</vt:lpstr>
      <vt:lpstr>PowerPoint 簡報</vt:lpstr>
      <vt:lpstr>方法2：使用Google Tag Assistant網站來做測試檢查</vt:lpstr>
      <vt:lpstr>方法2：使用Google Tag Assistant網站來做測試檢查</vt:lpstr>
      <vt:lpstr>Domain  Google Tag Assistant 已經連線</vt:lpstr>
      <vt:lpstr>並排2個網頁比較：捲動/點擊hw4網頁 ➜看Google Tag Assistant的即時反應</vt:lpstr>
      <vt:lpstr>捲動網頁a1.html ➜Google Tag Assistant有Scrol事件</vt:lpstr>
      <vt:lpstr>PowerPoint 簡報</vt:lpstr>
      <vt:lpstr>結論：GA 網站申請帳戶，建立資源的步驟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陳擎文</dc:title>
  <dc:subject/>
  <dc:creator/>
  <cp:keywords/>
  <dc:description>generated using python-pptx</dc:description>
  <cp:lastModifiedBy>tsu ccw</cp:lastModifiedBy>
  <cp:revision>74</cp:revision>
  <dcterms:created xsi:type="dcterms:W3CDTF">2013-01-27T09:14:16Z</dcterms:created>
  <dcterms:modified xsi:type="dcterms:W3CDTF">2024-08-28T04:02:42Z</dcterms:modified>
  <cp:category/>
</cp:coreProperties>
</file>